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9" r:id="rId4"/>
    <p:sldId id="257" r:id="rId5"/>
    <p:sldId id="260" r:id="rId6"/>
    <p:sldId id="262" r:id="rId7"/>
    <p:sldId id="281" r:id="rId8"/>
    <p:sldId id="271" r:id="rId9"/>
    <p:sldId id="263" r:id="rId10"/>
    <p:sldId id="269" r:id="rId11"/>
    <p:sldId id="264" r:id="rId12"/>
    <p:sldId id="265" r:id="rId13"/>
    <p:sldId id="282" r:id="rId14"/>
    <p:sldId id="275" r:id="rId15"/>
    <p:sldId id="266" r:id="rId16"/>
    <p:sldId id="267" r:id="rId17"/>
    <p:sldId id="268" r:id="rId18"/>
    <p:sldId id="274" r:id="rId19"/>
    <p:sldId id="283" r:id="rId20"/>
    <p:sldId id="285" r:id="rId21"/>
    <p:sldId id="286" r:id="rId22"/>
    <p:sldId id="273" r:id="rId23"/>
    <p:sldId id="287" r:id="rId24"/>
    <p:sldId id="288" r:id="rId25"/>
    <p:sldId id="284" r:id="rId26"/>
    <p:sldId id="289" r:id="rId27"/>
    <p:sldId id="290" r:id="rId28"/>
    <p:sldId id="291" r:id="rId29"/>
    <p:sldId id="261" r:id="rId30"/>
    <p:sldId id="280"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2"/>
    <a:srgbClr val="7F7F7F"/>
    <a:srgbClr val="FFFFFF"/>
    <a:srgbClr val="404040"/>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6387" autoAdjust="0"/>
  </p:normalViewPr>
  <p:slideViewPr>
    <p:cSldViewPr snapToGrid="0" showGuides="1">
      <p:cViewPr>
        <p:scale>
          <a:sx n="100" d="100"/>
          <a:sy n="100" d="100"/>
        </p:scale>
        <p:origin x="1236" y="336"/>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98034-7DAB-4BA7-9402-30FF9D9F5726}" type="datetimeFigureOut">
              <a:rPr lang="zh-CN" altLang="en-US" smtClean="0"/>
              <a:t>2018/1/4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16975-1D4D-491B-8EC5-CCC6AF49DF07}" type="slidenum">
              <a:rPr lang="zh-CN" altLang="en-US" smtClean="0"/>
              <a:t>‹#›</a:t>
            </a:fld>
            <a:endParaRPr lang="zh-CN" altLang="en-US"/>
          </a:p>
        </p:txBody>
      </p:sp>
    </p:spTree>
    <p:extLst>
      <p:ext uri="{BB962C8B-B14F-4D97-AF65-F5344CB8AC3E}">
        <p14:creationId xmlns:p14="http://schemas.microsoft.com/office/powerpoint/2010/main" val="1939673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a:t>
            </a:fld>
            <a:endParaRPr lang="zh-CN" altLang="en-US"/>
          </a:p>
        </p:txBody>
      </p:sp>
    </p:spTree>
    <p:extLst>
      <p:ext uri="{BB962C8B-B14F-4D97-AF65-F5344CB8AC3E}">
        <p14:creationId xmlns:p14="http://schemas.microsoft.com/office/powerpoint/2010/main" val="2502403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10</a:t>
            </a:fld>
            <a:endParaRPr lang="zh-CN" altLang="en-US"/>
          </a:p>
        </p:txBody>
      </p:sp>
    </p:spTree>
    <p:extLst>
      <p:ext uri="{BB962C8B-B14F-4D97-AF65-F5344CB8AC3E}">
        <p14:creationId xmlns:p14="http://schemas.microsoft.com/office/powerpoint/2010/main" val="30475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11</a:t>
            </a:fld>
            <a:endParaRPr lang="zh-CN" altLang="en-US"/>
          </a:p>
        </p:txBody>
      </p:sp>
    </p:spTree>
    <p:extLst>
      <p:ext uri="{BB962C8B-B14F-4D97-AF65-F5344CB8AC3E}">
        <p14:creationId xmlns:p14="http://schemas.microsoft.com/office/powerpoint/2010/main" val="22257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12</a:t>
            </a:fld>
            <a:endParaRPr lang="zh-CN" altLang="en-US"/>
          </a:p>
        </p:txBody>
      </p:sp>
    </p:spTree>
    <p:extLst>
      <p:ext uri="{BB962C8B-B14F-4D97-AF65-F5344CB8AC3E}">
        <p14:creationId xmlns:p14="http://schemas.microsoft.com/office/powerpoint/2010/main" val="212245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13</a:t>
            </a:fld>
            <a:endParaRPr lang="zh-CN" altLang="en-US"/>
          </a:p>
        </p:txBody>
      </p:sp>
    </p:spTree>
    <p:extLst>
      <p:ext uri="{BB962C8B-B14F-4D97-AF65-F5344CB8AC3E}">
        <p14:creationId xmlns:p14="http://schemas.microsoft.com/office/powerpoint/2010/main" val="3875311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14</a:t>
            </a:fld>
            <a:endParaRPr lang="zh-CN" altLang="en-US"/>
          </a:p>
        </p:txBody>
      </p:sp>
    </p:spTree>
    <p:extLst>
      <p:ext uri="{BB962C8B-B14F-4D97-AF65-F5344CB8AC3E}">
        <p14:creationId xmlns:p14="http://schemas.microsoft.com/office/powerpoint/2010/main" val="685843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15</a:t>
            </a:fld>
            <a:endParaRPr lang="zh-CN" altLang="en-US"/>
          </a:p>
        </p:txBody>
      </p:sp>
    </p:spTree>
    <p:extLst>
      <p:ext uri="{BB962C8B-B14F-4D97-AF65-F5344CB8AC3E}">
        <p14:creationId xmlns:p14="http://schemas.microsoft.com/office/powerpoint/2010/main" val="4044509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16</a:t>
            </a:fld>
            <a:endParaRPr lang="zh-CN" altLang="en-US"/>
          </a:p>
        </p:txBody>
      </p:sp>
    </p:spTree>
    <p:extLst>
      <p:ext uri="{BB962C8B-B14F-4D97-AF65-F5344CB8AC3E}">
        <p14:creationId xmlns:p14="http://schemas.microsoft.com/office/powerpoint/2010/main" val="1438071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17</a:t>
            </a:fld>
            <a:endParaRPr lang="zh-CN" altLang="en-US"/>
          </a:p>
        </p:txBody>
      </p:sp>
    </p:spTree>
    <p:extLst>
      <p:ext uri="{BB962C8B-B14F-4D97-AF65-F5344CB8AC3E}">
        <p14:creationId xmlns:p14="http://schemas.microsoft.com/office/powerpoint/2010/main" val="192897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18</a:t>
            </a:fld>
            <a:endParaRPr lang="zh-CN" altLang="en-US"/>
          </a:p>
        </p:txBody>
      </p:sp>
    </p:spTree>
    <p:extLst>
      <p:ext uri="{BB962C8B-B14F-4D97-AF65-F5344CB8AC3E}">
        <p14:creationId xmlns:p14="http://schemas.microsoft.com/office/powerpoint/2010/main" val="4137315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19</a:t>
            </a:fld>
            <a:endParaRPr lang="zh-CN" altLang="en-US"/>
          </a:p>
        </p:txBody>
      </p:sp>
    </p:spTree>
    <p:extLst>
      <p:ext uri="{BB962C8B-B14F-4D97-AF65-F5344CB8AC3E}">
        <p14:creationId xmlns:p14="http://schemas.microsoft.com/office/powerpoint/2010/main" val="165353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a:t>
            </a:fld>
            <a:endParaRPr lang="zh-CN" altLang="en-US"/>
          </a:p>
        </p:txBody>
      </p:sp>
    </p:spTree>
    <p:extLst>
      <p:ext uri="{BB962C8B-B14F-4D97-AF65-F5344CB8AC3E}">
        <p14:creationId xmlns:p14="http://schemas.microsoft.com/office/powerpoint/2010/main" val="69277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20</a:t>
            </a:fld>
            <a:endParaRPr lang="zh-CN" altLang="en-US"/>
          </a:p>
        </p:txBody>
      </p:sp>
    </p:spTree>
    <p:extLst>
      <p:ext uri="{BB962C8B-B14F-4D97-AF65-F5344CB8AC3E}">
        <p14:creationId xmlns:p14="http://schemas.microsoft.com/office/powerpoint/2010/main" val="4158718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21</a:t>
            </a:fld>
            <a:endParaRPr lang="zh-CN" altLang="en-US"/>
          </a:p>
        </p:txBody>
      </p:sp>
    </p:spTree>
    <p:extLst>
      <p:ext uri="{BB962C8B-B14F-4D97-AF65-F5344CB8AC3E}">
        <p14:creationId xmlns:p14="http://schemas.microsoft.com/office/powerpoint/2010/main" val="1785609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22</a:t>
            </a:fld>
            <a:endParaRPr lang="zh-CN" altLang="en-US"/>
          </a:p>
        </p:txBody>
      </p:sp>
    </p:spTree>
    <p:extLst>
      <p:ext uri="{BB962C8B-B14F-4D97-AF65-F5344CB8AC3E}">
        <p14:creationId xmlns:p14="http://schemas.microsoft.com/office/powerpoint/2010/main" val="2460416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23</a:t>
            </a:fld>
            <a:endParaRPr lang="zh-CN" altLang="en-US"/>
          </a:p>
        </p:txBody>
      </p:sp>
    </p:spTree>
    <p:extLst>
      <p:ext uri="{BB962C8B-B14F-4D97-AF65-F5344CB8AC3E}">
        <p14:creationId xmlns:p14="http://schemas.microsoft.com/office/powerpoint/2010/main" val="2517406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24</a:t>
            </a:fld>
            <a:endParaRPr lang="zh-CN" altLang="en-US"/>
          </a:p>
        </p:txBody>
      </p:sp>
    </p:spTree>
    <p:extLst>
      <p:ext uri="{BB962C8B-B14F-4D97-AF65-F5344CB8AC3E}">
        <p14:creationId xmlns:p14="http://schemas.microsoft.com/office/powerpoint/2010/main" val="92329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25</a:t>
            </a:fld>
            <a:endParaRPr lang="zh-CN" altLang="en-US"/>
          </a:p>
        </p:txBody>
      </p:sp>
    </p:spTree>
    <p:extLst>
      <p:ext uri="{BB962C8B-B14F-4D97-AF65-F5344CB8AC3E}">
        <p14:creationId xmlns:p14="http://schemas.microsoft.com/office/powerpoint/2010/main" val="3633329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26</a:t>
            </a:fld>
            <a:endParaRPr lang="zh-CN" altLang="en-US"/>
          </a:p>
        </p:txBody>
      </p:sp>
    </p:spTree>
    <p:extLst>
      <p:ext uri="{BB962C8B-B14F-4D97-AF65-F5344CB8AC3E}">
        <p14:creationId xmlns:p14="http://schemas.microsoft.com/office/powerpoint/2010/main" val="1147545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27</a:t>
            </a:fld>
            <a:endParaRPr lang="zh-CN" altLang="en-US"/>
          </a:p>
        </p:txBody>
      </p:sp>
    </p:spTree>
    <p:extLst>
      <p:ext uri="{BB962C8B-B14F-4D97-AF65-F5344CB8AC3E}">
        <p14:creationId xmlns:p14="http://schemas.microsoft.com/office/powerpoint/2010/main" val="2411218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28</a:t>
            </a:fld>
            <a:endParaRPr lang="zh-CN" altLang="en-US"/>
          </a:p>
        </p:txBody>
      </p:sp>
    </p:spTree>
    <p:extLst>
      <p:ext uri="{BB962C8B-B14F-4D97-AF65-F5344CB8AC3E}">
        <p14:creationId xmlns:p14="http://schemas.microsoft.com/office/powerpoint/2010/main" val="3763235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29</a:t>
            </a:fld>
            <a:endParaRPr lang="zh-CN" altLang="en-US"/>
          </a:p>
        </p:txBody>
      </p:sp>
    </p:spTree>
    <p:extLst>
      <p:ext uri="{BB962C8B-B14F-4D97-AF65-F5344CB8AC3E}">
        <p14:creationId xmlns:p14="http://schemas.microsoft.com/office/powerpoint/2010/main" val="243136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3</a:t>
            </a:fld>
            <a:endParaRPr lang="zh-CN" altLang="en-US"/>
          </a:p>
        </p:txBody>
      </p:sp>
    </p:spTree>
    <p:extLst>
      <p:ext uri="{BB962C8B-B14F-4D97-AF65-F5344CB8AC3E}">
        <p14:creationId xmlns:p14="http://schemas.microsoft.com/office/powerpoint/2010/main" val="1225019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30</a:t>
            </a:fld>
            <a:endParaRPr lang="zh-CN" altLang="en-US"/>
          </a:p>
        </p:txBody>
      </p:sp>
    </p:spTree>
    <p:extLst>
      <p:ext uri="{BB962C8B-B14F-4D97-AF65-F5344CB8AC3E}">
        <p14:creationId xmlns:p14="http://schemas.microsoft.com/office/powerpoint/2010/main" val="396164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4</a:t>
            </a:fld>
            <a:endParaRPr lang="zh-CN" altLang="en-US"/>
          </a:p>
        </p:txBody>
      </p:sp>
    </p:spTree>
    <p:extLst>
      <p:ext uri="{BB962C8B-B14F-4D97-AF65-F5344CB8AC3E}">
        <p14:creationId xmlns:p14="http://schemas.microsoft.com/office/powerpoint/2010/main" val="4125329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5</a:t>
            </a:fld>
            <a:endParaRPr lang="zh-CN" altLang="en-US"/>
          </a:p>
        </p:txBody>
      </p:sp>
    </p:spTree>
    <p:extLst>
      <p:ext uri="{BB962C8B-B14F-4D97-AF65-F5344CB8AC3E}">
        <p14:creationId xmlns:p14="http://schemas.microsoft.com/office/powerpoint/2010/main" val="2751106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6</a:t>
            </a:fld>
            <a:endParaRPr lang="zh-CN" altLang="en-US"/>
          </a:p>
        </p:txBody>
      </p:sp>
    </p:spTree>
    <p:extLst>
      <p:ext uri="{BB962C8B-B14F-4D97-AF65-F5344CB8AC3E}">
        <p14:creationId xmlns:p14="http://schemas.microsoft.com/office/powerpoint/2010/main" val="276284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7</a:t>
            </a:fld>
            <a:endParaRPr lang="zh-CN" altLang="en-US"/>
          </a:p>
        </p:txBody>
      </p:sp>
    </p:spTree>
    <p:extLst>
      <p:ext uri="{BB962C8B-B14F-4D97-AF65-F5344CB8AC3E}">
        <p14:creationId xmlns:p14="http://schemas.microsoft.com/office/powerpoint/2010/main" val="209279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8</a:t>
            </a:fld>
            <a:endParaRPr lang="zh-CN" altLang="en-US"/>
          </a:p>
        </p:txBody>
      </p:sp>
    </p:spTree>
    <p:extLst>
      <p:ext uri="{BB962C8B-B14F-4D97-AF65-F5344CB8AC3E}">
        <p14:creationId xmlns:p14="http://schemas.microsoft.com/office/powerpoint/2010/main" val="326116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9</a:t>
            </a:fld>
            <a:endParaRPr lang="zh-CN" altLang="en-US"/>
          </a:p>
        </p:txBody>
      </p:sp>
    </p:spTree>
    <p:extLst>
      <p:ext uri="{BB962C8B-B14F-4D97-AF65-F5344CB8AC3E}">
        <p14:creationId xmlns:p14="http://schemas.microsoft.com/office/powerpoint/2010/main" val="2186020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629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任意多边形: 形状 6"/>
          <p:cNvSpPr>
            <a:spLocks noGrp="1"/>
          </p:cNvSpPr>
          <p:nvPr>
            <p:ph type="pic" sz="quarter" idx="11"/>
          </p:nvPr>
        </p:nvSpPr>
        <p:spPr>
          <a:xfrm>
            <a:off x="3875314" y="2226156"/>
            <a:ext cx="4441372" cy="3367314"/>
          </a:xfrm>
          <a:custGeom>
            <a:avLst/>
            <a:gdLst>
              <a:gd name="connsiteX0" fmla="*/ 0 w 4441372"/>
              <a:gd name="connsiteY0" fmla="*/ 0 h 3367314"/>
              <a:gd name="connsiteX1" fmla="*/ 4441372 w 4441372"/>
              <a:gd name="connsiteY1" fmla="*/ 0 h 3367314"/>
              <a:gd name="connsiteX2" fmla="*/ 4441372 w 4441372"/>
              <a:gd name="connsiteY2" fmla="*/ 3367314 h 3367314"/>
              <a:gd name="connsiteX3" fmla="*/ 0 w 4441372"/>
              <a:gd name="connsiteY3" fmla="*/ 3367314 h 3367314"/>
            </a:gdLst>
            <a:ahLst/>
            <a:cxnLst>
              <a:cxn ang="0">
                <a:pos x="connsiteX0" y="connsiteY0"/>
              </a:cxn>
              <a:cxn ang="0">
                <a:pos x="connsiteX1" y="connsiteY1"/>
              </a:cxn>
              <a:cxn ang="0">
                <a:pos x="connsiteX2" y="connsiteY2"/>
              </a:cxn>
              <a:cxn ang="0">
                <a:pos x="connsiteX3" y="connsiteY3"/>
              </a:cxn>
            </a:cxnLst>
            <a:rect l="l" t="t" r="r" b="b"/>
            <a:pathLst>
              <a:path w="4441372" h="3367314">
                <a:moveTo>
                  <a:pt x="0" y="0"/>
                </a:moveTo>
                <a:lnTo>
                  <a:pt x="4441372" y="0"/>
                </a:lnTo>
                <a:lnTo>
                  <a:pt x="4441372" y="3367314"/>
                </a:lnTo>
                <a:lnTo>
                  <a:pt x="0" y="3367314"/>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61419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1"/>
          </p:nvPr>
        </p:nvSpPr>
        <p:spPr>
          <a:xfrm>
            <a:off x="1393372" y="2293258"/>
            <a:ext cx="2504777" cy="2583543"/>
          </a:xfrm>
          <a:custGeom>
            <a:avLst/>
            <a:gdLst>
              <a:gd name="connsiteX0" fmla="*/ 0 w 2504777"/>
              <a:gd name="connsiteY0" fmla="*/ 0 h 2583543"/>
              <a:gd name="connsiteX1" fmla="*/ 2504777 w 2504777"/>
              <a:gd name="connsiteY1" fmla="*/ 0 h 2583543"/>
              <a:gd name="connsiteX2" fmla="*/ 2504777 w 2504777"/>
              <a:gd name="connsiteY2" fmla="*/ 2583543 h 2583543"/>
              <a:gd name="connsiteX3" fmla="*/ 0 w 250477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2504777" h="2583543">
                <a:moveTo>
                  <a:pt x="0" y="0"/>
                </a:moveTo>
                <a:lnTo>
                  <a:pt x="2504777" y="0"/>
                </a:lnTo>
                <a:lnTo>
                  <a:pt x="2504777" y="2583543"/>
                </a:lnTo>
                <a:lnTo>
                  <a:pt x="0" y="2583543"/>
                </a:lnTo>
                <a:close/>
              </a:path>
            </a:pathLst>
          </a:custGeom>
        </p:spPr>
        <p:txBody>
          <a:bodyPr wrap="square">
            <a:noAutofit/>
          </a:bodyPr>
          <a:lstStyle/>
          <a:p>
            <a:endParaRPr lang="zh-CN" altLang="en-US"/>
          </a:p>
        </p:txBody>
      </p:sp>
      <p:sp>
        <p:nvSpPr>
          <p:cNvPr id="14" name="任意多边形: 形状 13"/>
          <p:cNvSpPr>
            <a:spLocks noGrp="1"/>
          </p:cNvSpPr>
          <p:nvPr>
            <p:ph type="pic" sz="quarter" idx="12"/>
          </p:nvPr>
        </p:nvSpPr>
        <p:spPr>
          <a:xfrm>
            <a:off x="4771041" y="3346833"/>
            <a:ext cx="1552845" cy="1601676"/>
          </a:xfrm>
          <a:custGeom>
            <a:avLst/>
            <a:gdLst>
              <a:gd name="connsiteX0" fmla="*/ 0 w 1552845"/>
              <a:gd name="connsiteY0" fmla="*/ 0 h 1601676"/>
              <a:gd name="connsiteX1" fmla="*/ 1552845 w 1552845"/>
              <a:gd name="connsiteY1" fmla="*/ 0 h 1601676"/>
              <a:gd name="connsiteX2" fmla="*/ 1552845 w 1552845"/>
              <a:gd name="connsiteY2" fmla="*/ 1601676 h 1601676"/>
              <a:gd name="connsiteX3" fmla="*/ 0 w 1552845"/>
              <a:gd name="connsiteY3" fmla="*/ 1601676 h 1601676"/>
            </a:gdLst>
            <a:ahLst/>
            <a:cxnLst>
              <a:cxn ang="0">
                <a:pos x="connsiteX0" y="connsiteY0"/>
              </a:cxn>
              <a:cxn ang="0">
                <a:pos x="connsiteX1" y="connsiteY1"/>
              </a:cxn>
              <a:cxn ang="0">
                <a:pos x="connsiteX2" y="connsiteY2"/>
              </a:cxn>
              <a:cxn ang="0">
                <a:pos x="connsiteX3" y="connsiteY3"/>
              </a:cxn>
            </a:cxnLst>
            <a:rect l="l" t="t" r="r" b="b"/>
            <a:pathLst>
              <a:path w="1552845" h="1601676">
                <a:moveTo>
                  <a:pt x="0" y="0"/>
                </a:moveTo>
                <a:lnTo>
                  <a:pt x="1552845" y="0"/>
                </a:lnTo>
                <a:lnTo>
                  <a:pt x="1552845" y="1601676"/>
                </a:lnTo>
                <a:lnTo>
                  <a:pt x="0" y="1601676"/>
                </a:lnTo>
                <a:close/>
              </a:path>
            </a:pathLst>
          </a:custGeom>
        </p:spPr>
        <p:txBody>
          <a:bodyPr wrap="square">
            <a:noAutofit/>
          </a:bodyPr>
          <a:lstStyle/>
          <a:p>
            <a:endParaRPr lang="zh-CN" altLang="en-US"/>
          </a:p>
        </p:txBody>
      </p:sp>
      <p:sp>
        <p:nvSpPr>
          <p:cNvPr id="15" name="任意多边形: 形状 14"/>
          <p:cNvSpPr>
            <a:spLocks noGrp="1"/>
          </p:cNvSpPr>
          <p:nvPr>
            <p:ph type="pic" sz="quarter" idx="13"/>
          </p:nvPr>
        </p:nvSpPr>
        <p:spPr>
          <a:xfrm>
            <a:off x="6890127" y="3346833"/>
            <a:ext cx="1552845" cy="1601676"/>
          </a:xfrm>
          <a:custGeom>
            <a:avLst/>
            <a:gdLst>
              <a:gd name="connsiteX0" fmla="*/ 0 w 1552845"/>
              <a:gd name="connsiteY0" fmla="*/ 0 h 1601676"/>
              <a:gd name="connsiteX1" fmla="*/ 1552845 w 1552845"/>
              <a:gd name="connsiteY1" fmla="*/ 0 h 1601676"/>
              <a:gd name="connsiteX2" fmla="*/ 1552845 w 1552845"/>
              <a:gd name="connsiteY2" fmla="*/ 1601676 h 1601676"/>
              <a:gd name="connsiteX3" fmla="*/ 0 w 1552845"/>
              <a:gd name="connsiteY3" fmla="*/ 1601676 h 1601676"/>
            </a:gdLst>
            <a:ahLst/>
            <a:cxnLst>
              <a:cxn ang="0">
                <a:pos x="connsiteX0" y="connsiteY0"/>
              </a:cxn>
              <a:cxn ang="0">
                <a:pos x="connsiteX1" y="connsiteY1"/>
              </a:cxn>
              <a:cxn ang="0">
                <a:pos x="connsiteX2" y="connsiteY2"/>
              </a:cxn>
              <a:cxn ang="0">
                <a:pos x="connsiteX3" y="connsiteY3"/>
              </a:cxn>
            </a:cxnLst>
            <a:rect l="l" t="t" r="r" b="b"/>
            <a:pathLst>
              <a:path w="1552845" h="1601676">
                <a:moveTo>
                  <a:pt x="0" y="0"/>
                </a:moveTo>
                <a:lnTo>
                  <a:pt x="1552845" y="0"/>
                </a:lnTo>
                <a:lnTo>
                  <a:pt x="1552845" y="1601676"/>
                </a:lnTo>
                <a:lnTo>
                  <a:pt x="0" y="1601676"/>
                </a:lnTo>
                <a:close/>
              </a:path>
            </a:pathLst>
          </a:custGeom>
        </p:spPr>
        <p:txBody>
          <a:bodyPr wrap="square">
            <a:noAutofit/>
          </a:bodyPr>
          <a:lstStyle/>
          <a:p>
            <a:endParaRPr lang="zh-CN" altLang="en-US"/>
          </a:p>
        </p:txBody>
      </p:sp>
      <p:sp>
        <p:nvSpPr>
          <p:cNvPr id="16" name="任意多边形: 形状 15"/>
          <p:cNvSpPr>
            <a:spLocks noGrp="1"/>
          </p:cNvSpPr>
          <p:nvPr>
            <p:ph type="pic" sz="quarter" idx="14"/>
          </p:nvPr>
        </p:nvSpPr>
        <p:spPr>
          <a:xfrm>
            <a:off x="9009212" y="3346833"/>
            <a:ext cx="1552845" cy="1601676"/>
          </a:xfrm>
          <a:custGeom>
            <a:avLst/>
            <a:gdLst>
              <a:gd name="connsiteX0" fmla="*/ 0 w 1552845"/>
              <a:gd name="connsiteY0" fmla="*/ 0 h 1601676"/>
              <a:gd name="connsiteX1" fmla="*/ 1552845 w 1552845"/>
              <a:gd name="connsiteY1" fmla="*/ 0 h 1601676"/>
              <a:gd name="connsiteX2" fmla="*/ 1552845 w 1552845"/>
              <a:gd name="connsiteY2" fmla="*/ 1601676 h 1601676"/>
              <a:gd name="connsiteX3" fmla="*/ 0 w 1552845"/>
              <a:gd name="connsiteY3" fmla="*/ 1601676 h 1601676"/>
            </a:gdLst>
            <a:ahLst/>
            <a:cxnLst>
              <a:cxn ang="0">
                <a:pos x="connsiteX0" y="connsiteY0"/>
              </a:cxn>
              <a:cxn ang="0">
                <a:pos x="connsiteX1" y="connsiteY1"/>
              </a:cxn>
              <a:cxn ang="0">
                <a:pos x="connsiteX2" y="connsiteY2"/>
              </a:cxn>
              <a:cxn ang="0">
                <a:pos x="connsiteX3" y="connsiteY3"/>
              </a:cxn>
            </a:cxnLst>
            <a:rect l="l" t="t" r="r" b="b"/>
            <a:pathLst>
              <a:path w="1552845" h="1601676">
                <a:moveTo>
                  <a:pt x="0" y="0"/>
                </a:moveTo>
                <a:lnTo>
                  <a:pt x="1552845" y="0"/>
                </a:lnTo>
                <a:lnTo>
                  <a:pt x="1552845" y="1601676"/>
                </a:lnTo>
                <a:lnTo>
                  <a:pt x="0" y="1601676"/>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59682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7" name="任意多边形: 形状 6"/>
          <p:cNvSpPr>
            <a:spLocks noGrp="1"/>
          </p:cNvSpPr>
          <p:nvPr>
            <p:ph type="pic" sz="quarter" idx="11"/>
          </p:nvPr>
        </p:nvSpPr>
        <p:spPr>
          <a:xfrm>
            <a:off x="3878606" y="2151403"/>
            <a:ext cx="4434789" cy="3634695"/>
          </a:xfrm>
          <a:custGeom>
            <a:avLst/>
            <a:gdLst>
              <a:gd name="connsiteX0" fmla="*/ 3625868 w 4434789"/>
              <a:gd name="connsiteY0" fmla="*/ 2781942 h 3634695"/>
              <a:gd name="connsiteX1" fmla="*/ 4434789 w 4434789"/>
              <a:gd name="connsiteY1" fmla="*/ 2781942 h 3634695"/>
              <a:gd name="connsiteX2" fmla="*/ 4434789 w 4434789"/>
              <a:gd name="connsiteY2" fmla="*/ 3634695 h 3634695"/>
              <a:gd name="connsiteX3" fmla="*/ 3625868 w 4434789"/>
              <a:gd name="connsiteY3" fmla="*/ 3634695 h 3634695"/>
              <a:gd name="connsiteX4" fmla="*/ 2719403 w 4434789"/>
              <a:gd name="connsiteY4" fmla="*/ 2781942 h 3634695"/>
              <a:gd name="connsiteX5" fmla="*/ 3528324 w 4434789"/>
              <a:gd name="connsiteY5" fmla="*/ 2781942 h 3634695"/>
              <a:gd name="connsiteX6" fmla="*/ 3528324 w 4434789"/>
              <a:gd name="connsiteY6" fmla="*/ 3634695 h 3634695"/>
              <a:gd name="connsiteX7" fmla="*/ 2719403 w 4434789"/>
              <a:gd name="connsiteY7" fmla="*/ 3634695 h 3634695"/>
              <a:gd name="connsiteX8" fmla="*/ 1812935 w 4434789"/>
              <a:gd name="connsiteY8" fmla="*/ 2781942 h 3634695"/>
              <a:gd name="connsiteX9" fmla="*/ 2621856 w 4434789"/>
              <a:gd name="connsiteY9" fmla="*/ 2781942 h 3634695"/>
              <a:gd name="connsiteX10" fmla="*/ 2621856 w 4434789"/>
              <a:gd name="connsiteY10" fmla="*/ 3634695 h 3634695"/>
              <a:gd name="connsiteX11" fmla="*/ 1812935 w 4434789"/>
              <a:gd name="connsiteY11" fmla="*/ 3634695 h 3634695"/>
              <a:gd name="connsiteX12" fmla="*/ 2719403 w 4434789"/>
              <a:gd name="connsiteY12" fmla="*/ 1854628 h 3634695"/>
              <a:gd name="connsiteX13" fmla="*/ 3528323 w 4434789"/>
              <a:gd name="connsiteY13" fmla="*/ 1854628 h 3634695"/>
              <a:gd name="connsiteX14" fmla="*/ 3528323 w 4434789"/>
              <a:gd name="connsiteY14" fmla="*/ 2707381 h 3634695"/>
              <a:gd name="connsiteX15" fmla="*/ 2719403 w 4434789"/>
              <a:gd name="connsiteY15" fmla="*/ 2707381 h 3634695"/>
              <a:gd name="connsiteX16" fmla="*/ 1812935 w 4434789"/>
              <a:gd name="connsiteY16" fmla="*/ 1854628 h 3634695"/>
              <a:gd name="connsiteX17" fmla="*/ 2621855 w 4434789"/>
              <a:gd name="connsiteY17" fmla="*/ 1854628 h 3634695"/>
              <a:gd name="connsiteX18" fmla="*/ 2621855 w 4434789"/>
              <a:gd name="connsiteY18" fmla="*/ 2707381 h 3634695"/>
              <a:gd name="connsiteX19" fmla="*/ 1812935 w 4434789"/>
              <a:gd name="connsiteY19" fmla="*/ 2707381 h 3634695"/>
              <a:gd name="connsiteX20" fmla="*/ 906468 w 4434789"/>
              <a:gd name="connsiteY20" fmla="*/ 1854628 h 3634695"/>
              <a:gd name="connsiteX21" fmla="*/ 1715388 w 4434789"/>
              <a:gd name="connsiteY21" fmla="*/ 1854628 h 3634695"/>
              <a:gd name="connsiteX22" fmla="*/ 1715388 w 4434789"/>
              <a:gd name="connsiteY22" fmla="*/ 2707381 h 3634695"/>
              <a:gd name="connsiteX23" fmla="*/ 906468 w 4434789"/>
              <a:gd name="connsiteY23" fmla="*/ 2707381 h 3634695"/>
              <a:gd name="connsiteX24" fmla="*/ 0 w 4434789"/>
              <a:gd name="connsiteY24" fmla="*/ 1854628 h 3634695"/>
              <a:gd name="connsiteX25" fmla="*/ 808920 w 4434789"/>
              <a:gd name="connsiteY25" fmla="*/ 1854628 h 3634695"/>
              <a:gd name="connsiteX26" fmla="*/ 808920 w 4434789"/>
              <a:gd name="connsiteY26" fmla="*/ 2707381 h 3634695"/>
              <a:gd name="connsiteX27" fmla="*/ 0 w 4434789"/>
              <a:gd name="connsiteY27" fmla="*/ 2707381 h 3634695"/>
              <a:gd name="connsiteX28" fmla="*/ 3625868 w 4434789"/>
              <a:gd name="connsiteY28" fmla="*/ 927314 h 3634695"/>
              <a:gd name="connsiteX29" fmla="*/ 4434788 w 4434789"/>
              <a:gd name="connsiteY29" fmla="*/ 927314 h 3634695"/>
              <a:gd name="connsiteX30" fmla="*/ 4434788 w 4434789"/>
              <a:gd name="connsiteY30" fmla="*/ 1780067 h 3634695"/>
              <a:gd name="connsiteX31" fmla="*/ 3625868 w 4434789"/>
              <a:gd name="connsiteY31" fmla="*/ 1780067 h 3634695"/>
              <a:gd name="connsiteX32" fmla="*/ 2719402 w 4434789"/>
              <a:gd name="connsiteY32" fmla="*/ 927314 h 3634695"/>
              <a:gd name="connsiteX33" fmla="*/ 3528322 w 4434789"/>
              <a:gd name="connsiteY33" fmla="*/ 927314 h 3634695"/>
              <a:gd name="connsiteX34" fmla="*/ 3528322 w 4434789"/>
              <a:gd name="connsiteY34" fmla="*/ 1780067 h 3634695"/>
              <a:gd name="connsiteX35" fmla="*/ 2719402 w 4434789"/>
              <a:gd name="connsiteY35" fmla="*/ 1780067 h 3634695"/>
              <a:gd name="connsiteX36" fmla="*/ 1812934 w 4434789"/>
              <a:gd name="connsiteY36" fmla="*/ 927314 h 3634695"/>
              <a:gd name="connsiteX37" fmla="*/ 2621854 w 4434789"/>
              <a:gd name="connsiteY37" fmla="*/ 927314 h 3634695"/>
              <a:gd name="connsiteX38" fmla="*/ 2621854 w 4434789"/>
              <a:gd name="connsiteY38" fmla="*/ 1780067 h 3634695"/>
              <a:gd name="connsiteX39" fmla="*/ 1812934 w 4434789"/>
              <a:gd name="connsiteY39" fmla="*/ 1780067 h 3634695"/>
              <a:gd name="connsiteX40" fmla="*/ 906467 w 4434789"/>
              <a:gd name="connsiteY40" fmla="*/ 927314 h 3634695"/>
              <a:gd name="connsiteX41" fmla="*/ 1715387 w 4434789"/>
              <a:gd name="connsiteY41" fmla="*/ 927314 h 3634695"/>
              <a:gd name="connsiteX42" fmla="*/ 1715387 w 4434789"/>
              <a:gd name="connsiteY42" fmla="*/ 1780067 h 3634695"/>
              <a:gd name="connsiteX43" fmla="*/ 906467 w 4434789"/>
              <a:gd name="connsiteY43" fmla="*/ 1780067 h 3634695"/>
              <a:gd name="connsiteX44" fmla="*/ 1812935 w 4434789"/>
              <a:gd name="connsiteY44" fmla="*/ 0 h 3634695"/>
              <a:gd name="connsiteX45" fmla="*/ 2621855 w 4434789"/>
              <a:gd name="connsiteY45" fmla="*/ 0 h 3634695"/>
              <a:gd name="connsiteX46" fmla="*/ 2621855 w 4434789"/>
              <a:gd name="connsiteY46" fmla="*/ 852753 h 3634695"/>
              <a:gd name="connsiteX47" fmla="*/ 1812935 w 4434789"/>
              <a:gd name="connsiteY47" fmla="*/ 852753 h 3634695"/>
              <a:gd name="connsiteX48" fmla="*/ 906467 w 4434789"/>
              <a:gd name="connsiteY48" fmla="*/ 0 h 3634695"/>
              <a:gd name="connsiteX49" fmla="*/ 1715387 w 4434789"/>
              <a:gd name="connsiteY49" fmla="*/ 0 h 3634695"/>
              <a:gd name="connsiteX50" fmla="*/ 1715387 w 4434789"/>
              <a:gd name="connsiteY50" fmla="*/ 852753 h 3634695"/>
              <a:gd name="connsiteX51" fmla="*/ 906467 w 4434789"/>
              <a:gd name="connsiteY51" fmla="*/ 852753 h 3634695"/>
              <a:gd name="connsiteX52" fmla="*/ 0 w 4434789"/>
              <a:gd name="connsiteY52" fmla="*/ 0 h 3634695"/>
              <a:gd name="connsiteX53" fmla="*/ 808920 w 4434789"/>
              <a:gd name="connsiteY53" fmla="*/ 0 h 3634695"/>
              <a:gd name="connsiteX54" fmla="*/ 808920 w 4434789"/>
              <a:gd name="connsiteY54" fmla="*/ 852753 h 3634695"/>
              <a:gd name="connsiteX55" fmla="*/ 0 w 4434789"/>
              <a:gd name="connsiteY55" fmla="*/ 852753 h 363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34789" h="3634695">
                <a:moveTo>
                  <a:pt x="3625868" y="2781942"/>
                </a:moveTo>
                <a:lnTo>
                  <a:pt x="4434789" y="2781942"/>
                </a:lnTo>
                <a:lnTo>
                  <a:pt x="4434789" y="3634695"/>
                </a:lnTo>
                <a:lnTo>
                  <a:pt x="3625868" y="3634695"/>
                </a:lnTo>
                <a:close/>
                <a:moveTo>
                  <a:pt x="2719403" y="2781942"/>
                </a:moveTo>
                <a:lnTo>
                  <a:pt x="3528324" y="2781942"/>
                </a:lnTo>
                <a:lnTo>
                  <a:pt x="3528324" y="3634695"/>
                </a:lnTo>
                <a:lnTo>
                  <a:pt x="2719403" y="3634695"/>
                </a:lnTo>
                <a:close/>
                <a:moveTo>
                  <a:pt x="1812935" y="2781942"/>
                </a:moveTo>
                <a:lnTo>
                  <a:pt x="2621856" y="2781942"/>
                </a:lnTo>
                <a:lnTo>
                  <a:pt x="2621856" y="3634695"/>
                </a:lnTo>
                <a:lnTo>
                  <a:pt x="1812935" y="3634695"/>
                </a:lnTo>
                <a:close/>
                <a:moveTo>
                  <a:pt x="2719403" y="1854628"/>
                </a:moveTo>
                <a:lnTo>
                  <a:pt x="3528323" y="1854628"/>
                </a:lnTo>
                <a:lnTo>
                  <a:pt x="3528323" y="2707381"/>
                </a:lnTo>
                <a:lnTo>
                  <a:pt x="2719403" y="2707381"/>
                </a:lnTo>
                <a:close/>
                <a:moveTo>
                  <a:pt x="1812935" y="1854628"/>
                </a:moveTo>
                <a:lnTo>
                  <a:pt x="2621855" y="1854628"/>
                </a:lnTo>
                <a:lnTo>
                  <a:pt x="2621855" y="2707381"/>
                </a:lnTo>
                <a:lnTo>
                  <a:pt x="1812935" y="2707381"/>
                </a:lnTo>
                <a:close/>
                <a:moveTo>
                  <a:pt x="906468" y="1854628"/>
                </a:moveTo>
                <a:lnTo>
                  <a:pt x="1715388" y="1854628"/>
                </a:lnTo>
                <a:lnTo>
                  <a:pt x="1715388" y="2707381"/>
                </a:lnTo>
                <a:lnTo>
                  <a:pt x="906468" y="2707381"/>
                </a:lnTo>
                <a:close/>
                <a:moveTo>
                  <a:pt x="0" y="1854628"/>
                </a:moveTo>
                <a:lnTo>
                  <a:pt x="808920" y="1854628"/>
                </a:lnTo>
                <a:lnTo>
                  <a:pt x="808920" y="2707381"/>
                </a:lnTo>
                <a:lnTo>
                  <a:pt x="0" y="2707381"/>
                </a:lnTo>
                <a:close/>
                <a:moveTo>
                  <a:pt x="3625868" y="927314"/>
                </a:moveTo>
                <a:lnTo>
                  <a:pt x="4434788" y="927314"/>
                </a:lnTo>
                <a:lnTo>
                  <a:pt x="4434788" y="1780067"/>
                </a:lnTo>
                <a:lnTo>
                  <a:pt x="3625868" y="1780067"/>
                </a:lnTo>
                <a:close/>
                <a:moveTo>
                  <a:pt x="2719402" y="927314"/>
                </a:moveTo>
                <a:lnTo>
                  <a:pt x="3528322" y="927314"/>
                </a:lnTo>
                <a:lnTo>
                  <a:pt x="3528322" y="1780067"/>
                </a:lnTo>
                <a:lnTo>
                  <a:pt x="2719402" y="1780067"/>
                </a:lnTo>
                <a:close/>
                <a:moveTo>
                  <a:pt x="1812934" y="927314"/>
                </a:moveTo>
                <a:lnTo>
                  <a:pt x="2621854" y="927314"/>
                </a:lnTo>
                <a:lnTo>
                  <a:pt x="2621854" y="1780067"/>
                </a:lnTo>
                <a:lnTo>
                  <a:pt x="1812934" y="1780067"/>
                </a:lnTo>
                <a:close/>
                <a:moveTo>
                  <a:pt x="906467" y="927314"/>
                </a:moveTo>
                <a:lnTo>
                  <a:pt x="1715387" y="927314"/>
                </a:lnTo>
                <a:lnTo>
                  <a:pt x="1715387" y="1780067"/>
                </a:lnTo>
                <a:lnTo>
                  <a:pt x="906467" y="1780067"/>
                </a:lnTo>
                <a:close/>
                <a:moveTo>
                  <a:pt x="1812935" y="0"/>
                </a:moveTo>
                <a:lnTo>
                  <a:pt x="2621855" y="0"/>
                </a:lnTo>
                <a:lnTo>
                  <a:pt x="2621855" y="852753"/>
                </a:lnTo>
                <a:lnTo>
                  <a:pt x="1812935" y="852753"/>
                </a:lnTo>
                <a:close/>
                <a:moveTo>
                  <a:pt x="906467" y="0"/>
                </a:moveTo>
                <a:lnTo>
                  <a:pt x="1715387" y="0"/>
                </a:lnTo>
                <a:lnTo>
                  <a:pt x="1715387" y="852753"/>
                </a:lnTo>
                <a:lnTo>
                  <a:pt x="906467" y="852753"/>
                </a:lnTo>
                <a:close/>
                <a:moveTo>
                  <a:pt x="0" y="0"/>
                </a:moveTo>
                <a:lnTo>
                  <a:pt x="808920" y="0"/>
                </a:lnTo>
                <a:lnTo>
                  <a:pt x="808920" y="852753"/>
                </a:lnTo>
                <a:lnTo>
                  <a:pt x="0" y="85275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226664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任意多边形: 形状 6"/>
          <p:cNvSpPr>
            <a:spLocks noGrp="1"/>
          </p:cNvSpPr>
          <p:nvPr>
            <p:ph type="pic" sz="quarter" idx="11"/>
          </p:nvPr>
        </p:nvSpPr>
        <p:spPr>
          <a:xfrm>
            <a:off x="1317172" y="2275389"/>
            <a:ext cx="4383315" cy="2634343"/>
          </a:xfrm>
          <a:custGeom>
            <a:avLst/>
            <a:gdLst>
              <a:gd name="connsiteX0" fmla="*/ 0 w 4383315"/>
              <a:gd name="connsiteY0" fmla="*/ 0 h 2634343"/>
              <a:gd name="connsiteX1" fmla="*/ 4383315 w 4383315"/>
              <a:gd name="connsiteY1" fmla="*/ 0 h 2634343"/>
              <a:gd name="connsiteX2" fmla="*/ 4383315 w 4383315"/>
              <a:gd name="connsiteY2" fmla="*/ 2634343 h 2634343"/>
              <a:gd name="connsiteX3" fmla="*/ 0 w 4383315"/>
              <a:gd name="connsiteY3" fmla="*/ 2634343 h 2634343"/>
            </a:gdLst>
            <a:ahLst/>
            <a:cxnLst>
              <a:cxn ang="0">
                <a:pos x="connsiteX0" y="connsiteY0"/>
              </a:cxn>
              <a:cxn ang="0">
                <a:pos x="connsiteX1" y="connsiteY1"/>
              </a:cxn>
              <a:cxn ang="0">
                <a:pos x="connsiteX2" y="connsiteY2"/>
              </a:cxn>
              <a:cxn ang="0">
                <a:pos x="connsiteX3" y="connsiteY3"/>
              </a:cxn>
            </a:cxnLst>
            <a:rect l="l" t="t" r="r" b="b"/>
            <a:pathLst>
              <a:path w="4383315" h="2634343">
                <a:moveTo>
                  <a:pt x="0" y="0"/>
                </a:moveTo>
                <a:lnTo>
                  <a:pt x="4383315" y="0"/>
                </a:lnTo>
                <a:lnTo>
                  <a:pt x="4383315" y="2634343"/>
                </a:lnTo>
                <a:lnTo>
                  <a:pt x="0" y="263434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318333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任意多边形: 形状 6"/>
          <p:cNvSpPr>
            <a:spLocks noGrp="1"/>
          </p:cNvSpPr>
          <p:nvPr>
            <p:ph type="pic" sz="quarter" idx="11"/>
          </p:nvPr>
        </p:nvSpPr>
        <p:spPr>
          <a:xfrm>
            <a:off x="5448297" y="3663155"/>
            <a:ext cx="5353054" cy="1753394"/>
          </a:xfrm>
          <a:custGeom>
            <a:avLst/>
            <a:gdLst>
              <a:gd name="connsiteX0" fmla="*/ 0 w 5353054"/>
              <a:gd name="connsiteY0" fmla="*/ 0 h 1753394"/>
              <a:gd name="connsiteX1" fmla="*/ 5353054 w 5353054"/>
              <a:gd name="connsiteY1" fmla="*/ 0 h 1753394"/>
              <a:gd name="connsiteX2" fmla="*/ 5353054 w 5353054"/>
              <a:gd name="connsiteY2" fmla="*/ 1753394 h 1753394"/>
              <a:gd name="connsiteX3" fmla="*/ 0 w 5353054"/>
              <a:gd name="connsiteY3" fmla="*/ 1753394 h 1753394"/>
            </a:gdLst>
            <a:ahLst/>
            <a:cxnLst>
              <a:cxn ang="0">
                <a:pos x="connsiteX0" y="connsiteY0"/>
              </a:cxn>
              <a:cxn ang="0">
                <a:pos x="connsiteX1" y="connsiteY1"/>
              </a:cxn>
              <a:cxn ang="0">
                <a:pos x="connsiteX2" y="connsiteY2"/>
              </a:cxn>
              <a:cxn ang="0">
                <a:pos x="connsiteX3" y="connsiteY3"/>
              </a:cxn>
            </a:cxnLst>
            <a:rect l="l" t="t" r="r" b="b"/>
            <a:pathLst>
              <a:path w="5353054" h="1753394">
                <a:moveTo>
                  <a:pt x="0" y="0"/>
                </a:moveTo>
                <a:lnTo>
                  <a:pt x="5353054" y="0"/>
                </a:lnTo>
                <a:lnTo>
                  <a:pt x="5353054" y="1753394"/>
                </a:lnTo>
                <a:lnTo>
                  <a:pt x="0" y="175339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683754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sp>
        <p:nvSpPr>
          <p:cNvPr id="9" name="任意多边形: 形状 8"/>
          <p:cNvSpPr>
            <a:spLocks noGrp="1"/>
          </p:cNvSpPr>
          <p:nvPr>
            <p:ph type="pic" sz="quarter" idx="10"/>
          </p:nvPr>
        </p:nvSpPr>
        <p:spPr>
          <a:xfrm>
            <a:off x="561975" y="561975"/>
            <a:ext cx="3257550" cy="1729317"/>
          </a:xfrm>
          <a:custGeom>
            <a:avLst/>
            <a:gdLst>
              <a:gd name="connsiteX0" fmla="*/ 0 w 3257550"/>
              <a:gd name="connsiteY0" fmla="*/ 0 h 1729317"/>
              <a:gd name="connsiteX1" fmla="*/ 3257550 w 3257550"/>
              <a:gd name="connsiteY1" fmla="*/ 0 h 1729317"/>
              <a:gd name="connsiteX2" fmla="*/ 3257550 w 3257550"/>
              <a:gd name="connsiteY2" fmla="*/ 1729317 h 1729317"/>
              <a:gd name="connsiteX3" fmla="*/ 0 w 3257550"/>
              <a:gd name="connsiteY3" fmla="*/ 1729317 h 1729317"/>
            </a:gdLst>
            <a:ahLst/>
            <a:cxnLst>
              <a:cxn ang="0">
                <a:pos x="connsiteX0" y="connsiteY0"/>
              </a:cxn>
              <a:cxn ang="0">
                <a:pos x="connsiteX1" y="connsiteY1"/>
              </a:cxn>
              <a:cxn ang="0">
                <a:pos x="connsiteX2" y="connsiteY2"/>
              </a:cxn>
              <a:cxn ang="0">
                <a:pos x="connsiteX3" y="connsiteY3"/>
              </a:cxn>
            </a:cxnLst>
            <a:rect l="l" t="t" r="r" b="b"/>
            <a:pathLst>
              <a:path w="3257550" h="1729317">
                <a:moveTo>
                  <a:pt x="0" y="0"/>
                </a:moveTo>
                <a:lnTo>
                  <a:pt x="3257550" y="0"/>
                </a:lnTo>
                <a:lnTo>
                  <a:pt x="3257550" y="1729317"/>
                </a:lnTo>
                <a:lnTo>
                  <a:pt x="0" y="1729317"/>
                </a:lnTo>
                <a:close/>
              </a:path>
            </a:pathLst>
          </a:custGeom>
        </p:spPr>
        <p:txBody>
          <a:bodyPr wrap="square">
            <a:noAutofit/>
          </a:bodyPr>
          <a:lstStyle/>
          <a:p>
            <a:endParaRPr lang="zh-CN" altLang="en-US"/>
          </a:p>
        </p:txBody>
      </p:sp>
      <p:sp>
        <p:nvSpPr>
          <p:cNvPr id="10" name="任意多边形: 形状 9"/>
          <p:cNvSpPr>
            <a:spLocks noGrp="1"/>
          </p:cNvSpPr>
          <p:nvPr>
            <p:ph type="pic" sz="quarter" idx="11"/>
          </p:nvPr>
        </p:nvSpPr>
        <p:spPr>
          <a:xfrm>
            <a:off x="561975" y="2564342"/>
            <a:ext cx="3257550" cy="1729317"/>
          </a:xfrm>
          <a:custGeom>
            <a:avLst/>
            <a:gdLst>
              <a:gd name="connsiteX0" fmla="*/ 0 w 3257550"/>
              <a:gd name="connsiteY0" fmla="*/ 0 h 1729317"/>
              <a:gd name="connsiteX1" fmla="*/ 3257550 w 3257550"/>
              <a:gd name="connsiteY1" fmla="*/ 0 h 1729317"/>
              <a:gd name="connsiteX2" fmla="*/ 3257550 w 3257550"/>
              <a:gd name="connsiteY2" fmla="*/ 1729317 h 1729317"/>
              <a:gd name="connsiteX3" fmla="*/ 0 w 3257550"/>
              <a:gd name="connsiteY3" fmla="*/ 1729317 h 1729317"/>
            </a:gdLst>
            <a:ahLst/>
            <a:cxnLst>
              <a:cxn ang="0">
                <a:pos x="connsiteX0" y="connsiteY0"/>
              </a:cxn>
              <a:cxn ang="0">
                <a:pos x="connsiteX1" y="connsiteY1"/>
              </a:cxn>
              <a:cxn ang="0">
                <a:pos x="connsiteX2" y="connsiteY2"/>
              </a:cxn>
              <a:cxn ang="0">
                <a:pos x="connsiteX3" y="connsiteY3"/>
              </a:cxn>
            </a:cxnLst>
            <a:rect l="l" t="t" r="r" b="b"/>
            <a:pathLst>
              <a:path w="3257550" h="1729317">
                <a:moveTo>
                  <a:pt x="0" y="0"/>
                </a:moveTo>
                <a:lnTo>
                  <a:pt x="3257550" y="0"/>
                </a:lnTo>
                <a:lnTo>
                  <a:pt x="3257550" y="1729317"/>
                </a:lnTo>
                <a:lnTo>
                  <a:pt x="0" y="1729317"/>
                </a:lnTo>
                <a:close/>
              </a:path>
            </a:pathLst>
          </a:custGeom>
        </p:spPr>
        <p:txBody>
          <a:bodyPr wrap="square">
            <a:noAutofit/>
          </a:bodyPr>
          <a:lstStyle/>
          <a:p>
            <a:endParaRPr lang="zh-CN" altLang="en-US"/>
          </a:p>
        </p:txBody>
      </p:sp>
      <p:sp>
        <p:nvSpPr>
          <p:cNvPr id="11" name="任意多边形: 形状 10"/>
          <p:cNvSpPr>
            <a:spLocks noGrp="1"/>
          </p:cNvSpPr>
          <p:nvPr>
            <p:ph type="pic" sz="quarter" idx="12"/>
          </p:nvPr>
        </p:nvSpPr>
        <p:spPr>
          <a:xfrm>
            <a:off x="561975" y="4566708"/>
            <a:ext cx="3257550" cy="1729317"/>
          </a:xfrm>
          <a:custGeom>
            <a:avLst/>
            <a:gdLst>
              <a:gd name="connsiteX0" fmla="*/ 0 w 3257550"/>
              <a:gd name="connsiteY0" fmla="*/ 0 h 1729317"/>
              <a:gd name="connsiteX1" fmla="*/ 3257550 w 3257550"/>
              <a:gd name="connsiteY1" fmla="*/ 0 h 1729317"/>
              <a:gd name="connsiteX2" fmla="*/ 3257550 w 3257550"/>
              <a:gd name="connsiteY2" fmla="*/ 1729317 h 1729317"/>
              <a:gd name="connsiteX3" fmla="*/ 0 w 3257550"/>
              <a:gd name="connsiteY3" fmla="*/ 1729317 h 1729317"/>
            </a:gdLst>
            <a:ahLst/>
            <a:cxnLst>
              <a:cxn ang="0">
                <a:pos x="connsiteX0" y="connsiteY0"/>
              </a:cxn>
              <a:cxn ang="0">
                <a:pos x="connsiteX1" y="connsiteY1"/>
              </a:cxn>
              <a:cxn ang="0">
                <a:pos x="connsiteX2" y="connsiteY2"/>
              </a:cxn>
              <a:cxn ang="0">
                <a:pos x="connsiteX3" y="connsiteY3"/>
              </a:cxn>
            </a:cxnLst>
            <a:rect l="l" t="t" r="r" b="b"/>
            <a:pathLst>
              <a:path w="3257550" h="1729317">
                <a:moveTo>
                  <a:pt x="0" y="0"/>
                </a:moveTo>
                <a:lnTo>
                  <a:pt x="3257550" y="0"/>
                </a:lnTo>
                <a:lnTo>
                  <a:pt x="3257550" y="1729317"/>
                </a:lnTo>
                <a:lnTo>
                  <a:pt x="0" y="172931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223713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7" name="任意多边形: 形状 6"/>
          <p:cNvSpPr>
            <a:spLocks noGrp="1"/>
          </p:cNvSpPr>
          <p:nvPr>
            <p:ph type="pic" sz="quarter" idx="10"/>
          </p:nvPr>
        </p:nvSpPr>
        <p:spPr>
          <a:xfrm>
            <a:off x="457200" y="381000"/>
            <a:ext cx="11277600" cy="6096000"/>
          </a:xfrm>
          <a:custGeom>
            <a:avLst/>
            <a:gdLst>
              <a:gd name="connsiteX0" fmla="*/ 0 w 11277600"/>
              <a:gd name="connsiteY0" fmla="*/ 0 h 6096000"/>
              <a:gd name="connsiteX1" fmla="*/ 11277600 w 11277600"/>
              <a:gd name="connsiteY1" fmla="*/ 0 h 6096000"/>
              <a:gd name="connsiteX2" fmla="*/ 11277600 w 11277600"/>
              <a:gd name="connsiteY2" fmla="*/ 6096000 h 6096000"/>
              <a:gd name="connsiteX3" fmla="*/ 0 w 11277600"/>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11277600" h="6096000">
                <a:moveTo>
                  <a:pt x="0" y="0"/>
                </a:moveTo>
                <a:lnTo>
                  <a:pt x="11277600" y="0"/>
                </a:lnTo>
                <a:lnTo>
                  <a:pt x="11277600" y="6096000"/>
                </a:lnTo>
                <a:lnTo>
                  <a:pt x="0" y="6096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44158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5260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1" name="任意多边形: 形状 10"/>
          <p:cNvSpPr>
            <a:spLocks noGrp="1"/>
          </p:cNvSpPr>
          <p:nvPr>
            <p:ph type="pic" sz="quarter" idx="11"/>
          </p:nvPr>
        </p:nvSpPr>
        <p:spPr>
          <a:xfrm>
            <a:off x="3889828" y="1956366"/>
            <a:ext cx="4209145" cy="4024768"/>
          </a:xfrm>
          <a:custGeom>
            <a:avLst/>
            <a:gdLst>
              <a:gd name="connsiteX0" fmla="*/ 2191659 w 4209145"/>
              <a:gd name="connsiteY0" fmla="*/ 0 h 4024768"/>
              <a:gd name="connsiteX1" fmla="*/ 4209145 w 4209145"/>
              <a:gd name="connsiteY1" fmla="*/ 0 h 4024768"/>
              <a:gd name="connsiteX2" fmla="*/ 4209145 w 4209145"/>
              <a:gd name="connsiteY2" fmla="*/ 4024768 h 4024768"/>
              <a:gd name="connsiteX3" fmla="*/ 2191659 w 4209145"/>
              <a:gd name="connsiteY3" fmla="*/ 4024768 h 4024768"/>
              <a:gd name="connsiteX4" fmla="*/ 0 w 4209145"/>
              <a:gd name="connsiteY4" fmla="*/ 0 h 4024768"/>
              <a:gd name="connsiteX5" fmla="*/ 2017486 w 4209145"/>
              <a:gd name="connsiteY5" fmla="*/ 0 h 4024768"/>
              <a:gd name="connsiteX6" fmla="*/ 2017486 w 4209145"/>
              <a:gd name="connsiteY6" fmla="*/ 4024768 h 4024768"/>
              <a:gd name="connsiteX7" fmla="*/ 0 w 4209145"/>
              <a:gd name="connsiteY7" fmla="*/ 4024768 h 402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145" h="4024768">
                <a:moveTo>
                  <a:pt x="2191659" y="0"/>
                </a:moveTo>
                <a:lnTo>
                  <a:pt x="4209145" y="0"/>
                </a:lnTo>
                <a:lnTo>
                  <a:pt x="4209145" y="4024768"/>
                </a:lnTo>
                <a:lnTo>
                  <a:pt x="2191659" y="4024768"/>
                </a:lnTo>
                <a:close/>
                <a:moveTo>
                  <a:pt x="0" y="0"/>
                </a:moveTo>
                <a:lnTo>
                  <a:pt x="2017486" y="0"/>
                </a:lnTo>
                <a:lnTo>
                  <a:pt x="2017486" y="4024768"/>
                </a:lnTo>
                <a:lnTo>
                  <a:pt x="0" y="402476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967396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1"/>
          </p:nvPr>
        </p:nvSpPr>
        <p:spPr>
          <a:xfrm>
            <a:off x="1930401"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14" name="任意多边形: 形状 13"/>
          <p:cNvSpPr>
            <a:spLocks noGrp="1"/>
          </p:cNvSpPr>
          <p:nvPr>
            <p:ph type="pic" sz="quarter" idx="12"/>
          </p:nvPr>
        </p:nvSpPr>
        <p:spPr>
          <a:xfrm>
            <a:off x="4246356"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15" name="任意多边形: 形状 14"/>
          <p:cNvSpPr>
            <a:spLocks noGrp="1"/>
          </p:cNvSpPr>
          <p:nvPr>
            <p:ph type="pic" sz="quarter" idx="13"/>
          </p:nvPr>
        </p:nvSpPr>
        <p:spPr>
          <a:xfrm>
            <a:off x="6562311"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16" name="任意多边形: 形状 15"/>
          <p:cNvSpPr>
            <a:spLocks noGrp="1"/>
          </p:cNvSpPr>
          <p:nvPr>
            <p:ph type="pic" sz="quarter" idx="14"/>
          </p:nvPr>
        </p:nvSpPr>
        <p:spPr>
          <a:xfrm>
            <a:off x="8878265"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6089368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任意多边形: 形状 6"/>
          <p:cNvSpPr>
            <a:spLocks noGrp="1"/>
          </p:cNvSpPr>
          <p:nvPr>
            <p:ph type="pic" sz="quarter" idx="11"/>
          </p:nvPr>
        </p:nvSpPr>
        <p:spPr>
          <a:xfrm>
            <a:off x="1171804" y="1945532"/>
            <a:ext cx="4401683" cy="4183806"/>
          </a:xfrm>
          <a:custGeom>
            <a:avLst/>
            <a:gdLst>
              <a:gd name="connsiteX0" fmla="*/ 0 w 4401683"/>
              <a:gd name="connsiteY0" fmla="*/ 3634077 h 4183806"/>
              <a:gd name="connsiteX1" fmla="*/ 4401683 w 4401683"/>
              <a:gd name="connsiteY1" fmla="*/ 3634077 h 4183806"/>
              <a:gd name="connsiteX2" fmla="*/ 4401683 w 4401683"/>
              <a:gd name="connsiteY2" fmla="*/ 4183806 h 4183806"/>
              <a:gd name="connsiteX3" fmla="*/ 0 w 4401683"/>
              <a:gd name="connsiteY3" fmla="*/ 4183806 h 4183806"/>
              <a:gd name="connsiteX4" fmla="*/ 0 w 4401683"/>
              <a:gd name="connsiteY4" fmla="*/ 0 h 4183806"/>
              <a:gd name="connsiteX5" fmla="*/ 4401683 w 4401683"/>
              <a:gd name="connsiteY5" fmla="*/ 0 h 4183806"/>
              <a:gd name="connsiteX6" fmla="*/ 4401683 w 4401683"/>
              <a:gd name="connsiteY6" fmla="*/ 2515899 h 4183806"/>
              <a:gd name="connsiteX7" fmla="*/ 0 w 4401683"/>
              <a:gd name="connsiteY7" fmla="*/ 2515899 h 418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1683" h="4183806">
                <a:moveTo>
                  <a:pt x="0" y="3634077"/>
                </a:moveTo>
                <a:lnTo>
                  <a:pt x="4401683" y="3634077"/>
                </a:lnTo>
                <a:lnTo>
                  <a:pt x="4401683" y="4183806"/>
                </a:lnTo>
                <a:lnTo>
                  <a:pt x="0" y="4183806"/>
                </a:lnTo>
                <a:close/>
                <a:moveTo>
                  <a:pt x="0" y="0"/>
                </a:moveTo>
                <a:lnTo>
                  <a:pt x="4401683" y="0"/>
                </a:lnTo>
                <a:lnTo>
                  <a:pt x="4401683" y="2515899"/>
                </a:lnTo>
                <a:lnTo>
                  <a:pt x="0" y="2515899"/>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355764267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1"/>
          </p:nvPr>
        </p:nvSpPr>
        <p:spPr>
          <a:xfrm>
            <a:off x="1262742" y="2220685"/>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14" name="任意多边形: 形状 13"/>
          <p:cNvSpPr>
            <a:spLocks noGrp="1"/>
          </p:cNvSpPr>
          <p:nvPr>
            <p:ph type="pic" sz="quarter" idx="12"/>
          </p:nvPr>
        </p:nvSpPr>
        <p:spPr>
          <a:xfrm>
            <a:off x="1262742" y="4093028"/>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15" name="任意多边形: 形状 14"/>
          <p:cNvSpPr>
            <a:spLocks noGrp="1"/>
          </p:cNvSpPr>
          <p:nvPr>
            <p:ph type="pic" sz="quarter" idx="13"/>
          </p:nvPr>
        </p:nvSpPr>
        <p:spPr>
          <a:xfrm>
            <a:off x="6270173" y="2220685"/>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16" name="任意多边形: 形状 15"/>
          <p:cNvSpPr>
            <a:spLocks noGrp="1"/>
          </p:cNvSpPr>
          <p:nvPr>
            <p:ph type="pic" sz="quarter" idx="14"/>
          </p:nvPr>
        </p:nvSpPr>
        <p:spPr>
          <a:xfrm>
            <a:off x="6270173" y="4093028"/>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23548095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任意多边形: 形状 6"/>
          <p:cNvSpPr>
            <a:spLocks noGrp="1"/>
          </p:cNvSpPr>
          <p:nvPr>
            <p:ph type="pic" sz="quarter" idx="11"/>
          </p:nvPr>
        </p:nvSpPr>
        <p:spPr>
          <a:xfrm>
            <a:off x="7039430" y="2459266"/>
            <a:ext cx="3628571" cy="2132895"/>
          </a:xfrm>
          <a:custGeom>
            <a:avLst/>
            <a:gdLst>
              <a:gd name="connsiteX0" fmla="*/ 0 w 3628571"/>
              <a:gd name="connsiteY0" fmla="*/ 0 h 2132895"/>
              <a:gd name="connsiteX1" fmla="*/ 3628571 w 3628571"/>
              <a:gd name="connsiteY1" fmla="*/ 0 h 2132895"/>
              <a:gd name="connsiteX2" fmla="*/ 3628571 w 3628571"/>
              <a:gd name="connsiteY2" fmla="*/ 2132895 h 2132895"/>
              <a:gd name="connsiteX3" fmla="*/ 0 w 3628571"/>
              <a:gd name="connsiteY3" fmla="*/ 2132895 h 2132895"/>
            </a:gdLst>
            <a:ahLst/>
            <a:cxnLst>
              <a:cxn ang="0">
                <a:pos x="connsiteX0" y="connsiteY0"/>
              </a:cxn>
              <a:cxn ang="0">
                <a:pos x="connsiteX1" y="connsiteY1"/>
              </a:cxn>
              <a:cxn ang="0">
                <a:pos x="connsiteX2" y="connsiteY2"/>
              </a:cxn>
              <a:cxn ang="0">
                <a:pos x="connsiteX3" y="connsiteY3"/>
              </a:cxn>
            </a:cxnLst>
            <a:rect l="l" t="t" r="r" b="b"/>
            <a:pathLst>
              <a:path w="3628571" h="2132895">
                <a:moveTo>
                  <a:pt x="0" y="0"/>
                </a:moveTo>
                <a:lnTo>
                  <a:pt x="3628571" y="0"/>
                </a:lnTo>
                <a:lnTo>
                  <a:pt x="3628571" y="2132895"/>
                </a:lnTo>
                <a:lnTo>
                  <a:pt x="0" y="213289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42930464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0" y="0"/>
            <a:ext cx="12192000" cy="723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10781412" y="267917"/>
            <a:ext cx="925035" cy="191386"/>
            <a:chOff x="8729330" y="1212112"/>
            <a:chExt cx="925035" cy="191386"/>
          </a:xfrm>
        </p:grpSpPr>
        <p:sp>
          <p:nvSpPr>
            <p:cNvPr id="9" name="椭圆 8"/>
            <p:cNvSpPr/>
            <p:nvPr/>
          </p:nvSpPr>
          <p:spPr>
            <a:xfrm>
              <a:off x="8729330" y="1212112"/>
              <a:ext cx="191386" cy="1913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096155" y="1212112"/>
              <a:ext cx="191386" cy="19138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462979" y="1212112"/>
              <a:ext cx="191386" cy="19138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1"/>
          <p:cNvSpPr>
            <a:spLocks noGrp="1"/>
          </p:cNvSpPr>
          <p:nvPr>
            <p:ph type="sldNum" sz="quarter" idx="4"/>
          </p:nvPr>
        </p:nvSpPr>
        <p:spPr>
          <a:xfrm>
            <a:off x="885372" y="181048"/>
            <a:ext cx="648153"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E5B29A9-5820-46BE-83DA-BE1F926704E3}" type="slidenum">
              <a:rPr lang="zh-CN" altLang="en-US" smtClean="0"/>
              <a:pPr/>
              <a:t>‹#›</a:t>
            </a:fld>
            <a:endParaRPr lang="zh-CN" altLang="en-US" dirty="0"/>
          </a:p>
        </p:txBody>
      </p:sp>
      <p:sp>
        <p:nvSpPr>
          <p:cNvPr id="13" name="文本框 12"/>
          <p:cNvSpPr txBox="1"/>
          <p:nvPr userDrawn="1"/>
        </p:nvSpPr>
        <p:spPr>
          <a:xfrm>
            <a:off x="359099" y="178944"/>
            <a:ext cx="530915" cy="369332"/>
          </a:xfrm>
          <a:prstGeom prst="rect">
            <a:avLst/>
          </a:prstGeom>
          <a:noFill/>
        </p:spPr>
        <p:txBody>
          <a:bodyPr wrap="none" rtlCol="0">
            <a:spAutoFit/>
          </a:bodyPr>
          <a:lstStyle/>
          <a:p>
            <a:pPr algn="r"/>
            <a:r>
              <a:rPr lang="en-US" altLang="zh-CN" b="1" dirty="0">
                <a:solidFill>
                  <a:schemeClr val="tx1">
                    <a:lumMod val="75000"/>
                    <a:lumOff val="25000"/>
                  </a:schemeClr>
                </a:solidFill>
              </a:rPr>
              <a:t>NO</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3295270496"/>
      </p:ext>
    </p:extLst>
  </p:cSld>
  <p:clrMap bg1="lt1" tx1="dk1" bg2="lt2" tx2="dk2" accent1="accent1" accent2="accent2" accent3="accent3" accent4="accent4" accent5="accent5" accent6="accent6" hlink="hlink" folHlink="folHlink"/>
  <p:sldLayoutIdLst>
    <p:sldLayoutId id="2147483654" r:id="rId1"/>
    <p:sldLayoutId id="2147483657" r:id="rId2"/>
    <p:sldLayoutId id="2147483656" r:id="rId3"/>
    <p:sldLayoutId id="2147483655" r:id="rId4"/>
    <p:sldLayoutId id="2147483667" r:id="rId5"/>
    <p:sldLayoutId id="2147483666" r:id="rId6"/>
    <p:sldLayoutId id="2147483665" r:id="rId7"/>
    <p:sldLayoutId id="2147483664" r:id="rId8"/>
    <p:sldLayoutId id="2147483663" r:id="rId9"/>
    <p:sldLayoutId id="2147483662" r:id="rId10"/>
    <p:sldLayoutId id="2147483661" r:id="rId11"/>
    <p:sldLayoutId id="2147483660" r:id="rId12"/>
    <p:sldLayoutId id="2147483659" r:id="rId13"/>
    <p:sldLayoutId id="2147483658"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g"/><Relationship Id="rId7" Type="http://schemas.microsoft.com/office/2007/relationships/hdphoto" Target="../media/hdphoto3.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 Id="rId9" Type="http://schemas.microsoft.com/office/2007/relationships/hdphoto" Target="../media/hdphoto4.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t="9419" b="9419"/>
          <a:stretch>
            <a:fillRect/>
          </a:stretch>
        </p:blipFill>
        <p:spPr/>
      </p:pic>
      <p:sp>
        <p:nvSpPr>
          <p:cNvPr id="10" name="文本框 9"/>
          <p:cNvSpPr txBox="1"/>
          <p:nvPr/>
        </p:nvSpPr>
        <p:spPr>
          <a:xfrm>
            <a:off x="2053248" y="3679679"/>
            <a:ext cx="2339102" cy="461665"/>
          </a:xfrm>
          <a:prstGeom prst="rect">
            <a:avLst/>
          </a:prstGeom>
          <a:noFill/>
        </p:spPr>
        <p:txBody>
          <a:bodyPr wrap="none" rtlCol="0">
            <a:spAutoFit/>
            <a:scene3d>
              <a:camera prst="orthographicFront"/>
              <a:lightRig rig="threePt" dir="t"/>
            </a:scene3d>
            <a:sp3d contourW="12700"/>
          </a:bodyPr>
          <a:lstStyle/>
          <a:p>
            <a:r>
              <a:rPr lang="zh-CN" altLang="en-US" sz="2400" dirty="0" smtClean="0">
                <a:solidFill>
                  <a:schemeClr val="bg1"/>
                </a:solidFill>
                <a:effectLst>
                  <a:outerShdw blurRad="38100" dist="38100" dir="2700000" algn="tl">
                    <a:srgbClr val="000000">
                      <a:alpha val="43137"/>
                    </a:srgbClr>
                  </a:outerShdw>
                </a:effectLst>
              </a:rPr>
              <a:t>比</a:t>
            </a:r>
            <a:r>
              <a:rPr lang="zh-CN" altLang="en-US" sz="2400" smtClean="0">
                <a:solidFill>
                  <a:schemeClr val="bg1"/>
                </a:solidFill>
                <a:effectLst>
                  <a:outerShdw blurRad="38100" dist="38100" dir="2700000" algn="tl">
                    <a:srgbClr val="000000">
                      <a:alpha val="43137"/>
                    </a:srgbClr>
                  </a:outerShdw>
                </a:effectLst>
              </a:rPr>
              <a:t>特币入门介绍</a:t>
            </a:r>
            <a:endParaRPr lang="zh-CN" altLang="en-US" sz="2400" dirty="0">
              <a:solidFill>
                <a:schemeClr val="bg1"/>
              </a:solidFill>
              <a:effectLst>
                <a:outerShdw blurRad="38100" dist="38100" dir="2700000" algn="tl">
                  <a:srgbClr val="000000">
                    <a:alpha val="43137"/>
                  </a:srgbClr>
                </a:outerShdw>
              </a:effectLst>
            </a:endParaRPr>
          </a:p>
        </p:txBody>
      </p:sp>
      <p:sp>
        <p:nvSpPr>
          <p:cNvPr id="13" name="文本框 12"/>
          <p:cNvSpPr txBox="1"/>
          <p:nvPr/>
        </p:nvSpPr>
        <p:spPr>
          <a:xfrm>
            <a:off x="2053248" y="2167206"/>
            <a:ext cx="8392041" cy="1323439"/>
          </a:xfrm>
          <a:prstGeom prst="rect">
            <a:avLst/>
          </a:prstGeom>
          <a:noFill/>
        </p:spPr>
        <p:txBody>
          <a:bodyPr wrap="none" rtlCol="0">
            <a:spAutoFit/>
            <a:scene3d>
              <a:camera prst="orthographicFront"/>
              <a:lightRig rig="threePt" dir="t"/>
            </a:scene3d>
            <a:sp3d contourW="12700"/>
          </a:bodyPr>
          <a:lstStyle/>
          <a:p>
            <a:r>
              <a:rPr lang="zh-CN" altLang="en-US" sz="8000" b="1" dirty="0" smtClean="0">
                <a:solidFill>
                  <a:schemeClr val="bg1"/>
                </a:solidFill>
                <a:effectLst>
                  <a:outerShdw blurRad="38100" dist="38100" dir="2700000" algn="tl">
                    <a:srgbClr val="000000">
                      <a:alpha val="43137"/>
                    </a:srgbClr>
                  </a:outerShdw>
                </a:effectLst>
              </a:rPr>
              <a:t>一个疯狂者的游戏</a:t>
            </a:r>
            <a:endParaRPr lang="zh-CN" altLang="en-US" sz="8000" b="1" dirty="0">
              <a:solidFill>
                <a:schemeClr val="bg1"/>
              </a:solidFill>
              <a:effectLst>
                <a:outerShdw blurRad="38100" dist="38100" dir="2700000" algn="tl">
                  <a:srgbClr val="000000">
                    <a:alpha val="43137"/>
                  </a:srgbClr>
                </a:outerShdw>
              </a:effectLst>
            </a:endParaRPr>
          </a:p>
        </p:txBody>
      </p:sp>
      <p:grpSp>
        <p:nvGrpSpPr>
          <p:cNvPr id="21" name="组合 20"/>
          <p:cNvGrpSpPr/>
          <p:nvPr/>
        </p:nvGrpSpPr>
        <p:grpSpPr>
          <a:xfrm>
            <a:off x="8686800" y="5276850"/>
            <a:ext cx="3048000" cy="571500"/>
            <a:chOff x="8686800" y="5276850"/>
            <a:chExt cx="3048000" cy="571500"/>
          </a:xfrm>
        </p:grpSpPr>
        <p:sp>
          <p:nvSpPr>
            <p:cNvPr id="8" name="矩形 7"/>
            <p:cNvSpPr/>
            <p:nvPr/>
          </p:nvSpPr>
          <p:spPr>
            <a:xfrm>
              <a:off x="8686800" y="5276850"/>
              <a:ext cx="3048000" cy="571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970075" y="5377934"/>
              <a:ext cx="2481449" cy="369332"/>
            </a:xfrm>
            <a:prstGeom prst="rect">
              <a:avLst/>
            </a:prstGeom>
            <a:noFill/>
          </p:spPr>
          <p:txBody>
            <a:bodyPr wrap="none" rtlCol="0">
              <a:spAutoFit/>
              <a:scene3d>
                <a:camera prst="orthographicFront"/>
                <a:lightRig rig="threePt" dir="t"/>
              </a:scene3d>
              <a:sp3d contourW="12700"/>
            </a:bodyPr>
            <a:lstStyle/>
            <a:p>
              <a:r>
                <a:rPr lang="zh-CN" altLang="en-US" spc="190" smtClean="0">
                  <a:solidFill>
                    <a:schemeClr val="tx1">
                      <a:lumMod val="75000"/>
                      <a:lumOff val="25000"/>
                    </a:schemeClr>
                  </a:solidFill>
                </a:rPr>
                <a:t>弘连网络每周分享会</a:t>
              </a:r>
              <a:endParaRPr lang="zh-CN" altLang="en-US" spc="190" dirty="0">
                <a:solidFill>
                  <a:schemeClr val="tx1">
                    <a:lumMod val="75000"/>
                    <a:lumOff val="25000"/>
                  </a:schemeClr>
                </a:solidFill>
              </a:endParaRPr>
            </a:p>
          </p:txBody>
        </p:sp>
      </p:grpSp>
      <p:cxnSp>
        <p:nvCxnSpPr>
          <p:cNvPr id="16" name="直接连接符 15"/>
          <p:cNvCxnSpPr>
            <a:cxnSpLocks/>
          </p:cNvCxnSpPr>
          <p:nvPr/>
        </p:nvCxnSpPr>
        <p:spPr>
          <a:xfrm>
            <a:off x="2177143" y="3518614"/>
            <a:ext cx="159657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032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8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par>
                          <p:cTn id="14" fill="hold">
                            <p:stCondLst>
                              <p:cond delay="1350"/>
                            </p:stCondLst>
                            <p:childTnLst>
                              <p:par>
                                <p:cTn id="15" presetID="1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ppt_x</p:attrName>
                                        </p:attrNameLst>
                                      </p:cBhvr>
                                      <p:tavLst>
                                        <p:tav tm="0">
                                          <p:val>
                                            <p:strVal val="#ppt_x-#ppt_w*1.125000"/>
                                          </p:val>
                                        </p:tav>
                                        <p:tav tm="100000">
                                          <p:val>
                                            <p:strVal val="#ppt_x"/>
                                          </p:val>
                                        </p:tav>
                                      </p:tavLst>
                                    </p:anim>
                                    <p:animEffect transition="in" filter="wipe(right)">
                                      <p:cBhvr>
                                        <p:cTn id="18" dur="500"/>
                                        <p:tgtEl>
                                          <p:spTgt spid="10"/>
                                        </p:tgtEl>
                                      </p:cBhvr>
                                    </p:animEffect>
                                  </p:childTnLst>
                                </p:cTn>
                              </p:par>
                            </p:childTnLst>
                          </p:cTn>
                        </p:par>
                        <p:par>
                          <p:cTn id="19" fill="hold">
                            <p:stCondLst>
                              <p:cond delay="1850"/>
                            </p:stCondLst>
                            <p:childTnLst>
                              <p:par>
                                <p:cTn id="20" presetID="22" presetClass="entr" presetSubtype="2"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8" y="2611194"/>
            <a:ext cx="2520156" cy="572346"/>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25342" y="2611192"/>
            <a:ext cx="2520156" cy="572347"/>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96001" y="2611194"/>
            <a:ext cx="2520156" cy="572346"/>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66657" y="2611192"/>
            <a:ext cx="2520156" cy="572347"/>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9"/>
          <p:cNvSpPr txBox="1"/>
          <p:nvPr/>
        </p:nvSpPr>
        <p:spPr>
          <a:xfrm>
            <a:off x="1046499" y="2669492"/>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a:solidFill>
                  <a:schemeClr val="bg1"/>
                </a:solidFill>
                <a:latin typeface="+mn-ea"/>
              </a:rPr>
              <a:t>①</a:t>
            </a:r>
            <a:endParaRPr lang="en-US" sz="2000" dirty="0">
              <a:solidFill>
                <a:schemeClr val="bg1"/>
              </a:solidFill>
              <a:latin typeface="+mn-ea"/>
            </a:endParaRPr>
          </a:p>
        </p:txBody>
      </p:sp>
      <p:sp>
        <p:nvSpPr>
          <p:cNvPr id="11" name="TextBox 19"/>
          <p:cNvSpPr txBox="1"/>
          <p:nvPr/>
        </p:nvSpPr>
        <p:spPr>
          <a:xfrm>
            <a:off x="6096000" y="2697310"/>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smtClean="0">
                <a:solidFill>
                  <a:schemeClr val="bg1"/>
                </a:solidFill>
                <a:latin typeface="+mn-ea"/>
              </a:rPr>
              <a:t>③</a:t>
            </a:r>
            <a:endParaRPr lang="en-US" sz="2000" dirty="0">
              <a:solidFill>
                <a:schemeClr val="bg1"/>
              </a:solidFill>
              <a:latin typeface="+mn-ea"/>
            </a:endParaRPr>
          </a:p>
        </p:txBody>
      </p:sp>
      <p:sp>
        <p:nvSpPr>
          <p:cNvPr id="12" name="TextBox 19"/>
          <p:cNvSpPr txBox="1"/>
          <p:nvPr/>
        </p:nvSpPr>
        <p:spPr>
          <a:xfrm>
            <a:off x="8634525" y="2691241"/>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smtClean="0">
                <a:solidFill>
                  <a:srgbClr val="404040"/>
                </a:solidFill>
                <a:latin typeface="+mn-ea"/>
              </a:rPr>
              <a:t>④</a:t>
            </a:r>
            <a:endParaRPr lang="en-US" sz="2000" dirty="0">
              <a:solidFill>
                <a:srgbClr val="404040"/>
              </a:solidFill>
              <a:latin typeface="+mn-ea"/>
            </a:endParaRPr>
          </a:p>
        </p:txBody>
      </p:sp>
      <p:sp>
        <p:nvSpPr>
          <p:cNvPr id="13" name="TextBox 19"/>
          <p:cNvSpPr txBox="1"/>
          <p:nvPr/>
        </p:nvSpPr>
        <p:spPr>
          <a:xfrm>
            <a:off x="3575841" y="2669492"/>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smtClean="0">
                <a:solidFill>
                  <a:srgbClr val="FFFFFF"/>
                </a:solidFill>
                <a:latin typeface="+mn-ea"/>
              </a:rPr>
              <a:t>②</a:t>
            </a:r>
            <a:endParaRPr lang="en-US" sz="2000" dirty="0">
              <a:solidFill>
                <a:srgbClr val="FFFFFF"/>
              </a:solidFill>
              <a:latin typeface="+mn-ea"/>
            </a:endParaRPr>
          </a:p>
        </p:txBody>
      </p:sp>
      <p:grpSp>
        <p:nvGrpSpPr>
          <p:cNvPr id="27" name="组合 26"/>
          <p:cNvGrpSpPr/>
          <p:nvPr/>
        </p:nvGrpSpPr>
        <p:grpSpPr>
          <a:xfrm>
            <a:off x="1185493" y="3589629"/>
            <a:ext cx="2242165" cy="1928443"/>
            <a:chOff x="1185493" y="3472281"/>
            <a:chExt cx="2242165" cy="1928443"/>
          </a:xfrm>
        </p:grpSpPr>
        <p:sp>
          <p:nvSpPr>
            <p:cNvPr id="10" name="文本框 9"/>
            <p:cNvSpPr txBox="1"/>
            <p:nvPr/>
          </p:nvSpPr>
          <p:spPr>
            <a:xfrm>
              <a:off x="1185493" y="4179877"/>
              <a:ext cx="2242165" cy="1220847"/>
            </a:xfrm>
            <a:prstGeom prst="rect">
              <a:avLst/>
            </a:prstGeom>
            <a:noFill/>
          </p:spPr>
          <p:txBody>
            <a:bodyPr wrap="square" rtlCol="0">
              <a:spAutoFit/>
              <a:scene3d>
                <a:camera prst="orthographicFront"/>
                <a:lightRig rig="threePt" dir="t"/>
              </a:scene3d>
              <a:sp3d contourW="12700"/>
            </a:bodyPr>
            <a:lstStyle/>
            <a:p>
              <a:pPr>
                <a:lnSpc>
                  <a:spcPts val="2200"/>
                </a:lnSpc>
              </a:pPr>
              <a:r>
                <a:rPr lang="zh-CN" altLang="en-US" sz="1600" smtClean="0">
                  <a:solidFill>
                    <a:srgbClr val="7F7F7F"/>
                  </a:solidFill>
                </a:rPr>
                <a:t>   张</a:t>
              </a:r>
              <a:r>
                <a:rPr lang="zh-CN" altLang="en-US" sz="1600">
                  <a:solidFill>
                    <a:srgbClr val="7F7F7F"/>
                  </a:solidFill>
                </a:rPr>
                <a:t>三大吼一声：大家注意啦，我用</a:t>
              </a:r>
              <a:r>
                <a:rPr lang="en-US" altLang="zh-CN" sz="1600">
                  <a:solidFill>
                    <a:srgbClr val="7F7F7F"/>
                  </a:solidFill>
                </a:rPr>
                <a:t>A</a:t>
              </a:r>
              <a:r>
                <a:rPr lang="zh-CN" altLang="en-US" sz="1600">
                  <a:solidFill>
                    <a:srgbClr val="7F7F7F"/>
                  </a:solidFill>
                </a:rPr>
                <a:t>账号给李四的</a:t>
              </a:r>
              <a:r>
                <a:rPr lang="en-US" altLang="zh-CN" sz="1600">
                  <a:solidFill>
                    <a:srgbClr val="7F7F7F"/>
                  </a:solidFill>
                </a:rPr>
                <a:t>B</a:t>
              </a:r>
              <a:r>
                <a:rPr lang="zh-CN" altLang="en-US" sz="1600">
                  <a:solidFill>
                    <a:srgbClr val="7F7F7F"/>
                  </a:solidFill>
                </a:rPr>
                <a:t>账号转</a:t>
              </a:r>
              <a:r>
                <a:rPr lang="en-US" altLang="zh-CN" sz="1600">
                  <a:solidFill>
                    <a:srgbClr val="7F7F7F"/>
                  </a:solidFill>
                </a:rPr>
                <a:t>1000</a:t>
              </a:r>
              <a:r>
                <a:rPr lang="zh-CN" altLang="en-US" sz="1600">
                  <a:solidFill>
                    <a:srgbClr val="7F7F7F"/>
                  </a:solidFill>
                </a:rPr>
                <a:t>块钱。</a:t>
              </a:r>
              <a:endParaRPr lang="en-US" altLang="zh-CN" sz="1600" dirty="0">
                <a:solidFill>
                  <a:srgbClr val="7F7F7F"/>
                </a:solidFill>
              </a:endParaRPr>
            </a:p>
          </p:txBody>
        </p:sp>
        <p:sp>
          <p:nvSpPr>
            <p:cNvPr id="23" name="椭圆 16"/>
            <p:cNvSpPr/>
            <p:nvPr/>
          </p:nvSpPr>
          <p:spPr>
            <a:xfrm>
              <a:off x="2043477" y="3472281"/>
              <a:ext cx="544574" cy="499922"/>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8" name="组合 27"/>
          <p:cNvGrpSpPr/>
          <p:nvPr/>
        </p:nvGrpSpPr>
        <p:grpSpPr>
          <a:xfrm>
            <a:off x="8625342" y="3227760"/>
            <a:ext cx="2520156" cy="3259094"/>
            <a:chOff x="3575844" y="3110413"/>
            <a:chExt cx="2520156" cy="2593702"/>
          </a:xfrm>
        </p:grpSpPr>
        <p:sp>
          <p:nvSpPr>
            <p:cNvPr id="7" name="矩形 6"/>
            <p:cNvSpPr/>
            <p:nvPr/>
          </p:nvSpPr>
          <p:spPr>
            <a:xfrm>
              <a:off x="3575844" y="3110413"/>
              <a:ext cx="2520156" cy="2593702"/>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724021" y="3961531"/>
              <a:ext cx="2242165" cy="1403044"/>
            </a:xfrm>
            <a:prstGeom prst="rect">
              <a:avLst/>
            </a:prstGeom>
            <a:noFill/>
          </p:spPr>
          <p:txBody>
            <a:bodyPr wrap="square" rtlCol="0">
              <a:spAutoFit/>
              <a:scene3d>
                <a:camera prst="orthographicFront"/>
                <a:lightRig rig="threePt" dir="t"/>
              </a:scene3d>
              <a:sp3d contourW="12700"/>
            </a:bodyPr>
            <a:lstStyle/>
            <a:p>
              <a:pPr>
                <a:lnSpc>
                  <a:spcPts val="2200"/>
                </a:lnSpc>
              </a:pPr>
              <a:r>
                <a:rPr lang="zh-CN" altLang="en-US" sz="1600" smtClean="0">
                  <a:solidFill>
                    <a:srgbClr val="7F7F7F"/>
                  </a:solidFill>
                </a:rPr>
                <a:t>    </a:t>
              </a:r>
              <a:r>
                <a:rPr lang="zh-CN" altLang="en-US" sz="1600" b="1" smtClean="0">
                  <a:solidFill>
                    <a:srgbClr val="7F7F7F"/>
                  </a:solidFill>
                </a:rPr>
                <a:t>张</a:t>
              </a:r>
              <a:r>
                <a:rPr lang="zh-CN" altLang="en-US" sz="1600" b="1">
                  <a:solidFill>
                    <a:srgbClr val="7F7F7F"/>
                  </a:solidFill>
                </a:rPr>
                <a:t>三附近的村民把转账告诉较远村民，一传十十传百，直到所有人都知道这笔转账，以此保证所有人账本的一致性。</a:t>
              </a:r>
              <a:endParaRPr lang="en-US" altLang="zh-CN" sz="1600" b="1" dirty="0">
                <a:solidFill>
                  <a:srgbClr val="7F7F7F"/>
                </a:solidFill>
              </a:endParaRPr>
            </a:p>
          </p:txBody>
        </p:sp>
        <p:sp>
          <p:nvSpPr>
            <p:cNvPr id="24" name="椭圆 17"/>
            <p:cNvSpPr/>
            <p:nvPr/>
          </p:nvSpPr>
          <p:spPr>
            <a:xfrm>
              <a:off x="4609867" y="3449955"/>
              <a:ext cx="452099" cy="381837"/>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6234992" y="3619416"/>
            <a:ext cx="2242165" cy="2739912"/>
            <a:chOff x="6234992" y="3502068"/>
            <a:chExt cx="2242165" cy="2739912"/>
          </a:xfrm>
        </p:grpSpPr>
        <p:sp>
          <p:nvSpPr>
            <p:cNvPr id="15" name="文本框 14"/>
            <p:cNvSpPr txBox="1"/>
            <p:nvPr/>
          </p:nvSpPr>
          <p:spPr>
            <a:xfrm>
              <a:off x="6234992" y="4179877"/>
              <a:ext cx="2242165" cy="2062103"/>
            </a:xfrm>
            <a:prstGeom prst="rect">
              <a:avLst/>
            </a:prstGeom>
            <a:noFill/>
          </p:spPr>
          <p:txBody>
            <a:bodyPr wrap="square" rtlCol="0">
              <a:spAutoFit/>
              <a:scene3d>
                <a:camera prst="orthographicFront"/>
                <a:lightRig rig="threePt" dir="t"/>
              </a:scene3d>
              <a:sp3d contourW="12700"/>
            </a:bodyPr>
            <a:lstStyle/>
            <a:p>
              <a:r>
                <a:rPr lang="zh-CN" altLang="en-US" sz="1600" smtClean="0">
                  <a:solidFill>
                    <a:srgbClr val="7F7F7F"/>
                  </a:solidFill>
                </a:rPr>
                <a:t>    检</a:t>
              </a:r>
              <a:r>
                <a:rPr lang="zh-CN" altLang="en-US" sz="1600">
                  <a:solidFill>
                    <a:srgbClr val="7F7F7F"/>
                  </a:solidFill>
                </a:rPr>
                <a:t>查通过后，村民往自己的账本上写：</a:t>
              </a:r>
              <a:r>
                <a:rPr lang="en-US" altLang="zh-CN" sz="1600">
                  <a:solidFill>
                    <a:srgbClr val="7F7F7F"/>
                  </a:solidFill>
                </a:rPr>
                <a:t>A</a:t>
              </a:r>
              <a:r>
                <a:rPr lang="zh-CN" altLang="en-US" sz="1600">
                  <a:solidFill>
                    <a:srgbClr val="7F7F7F"/>
                  </a:solidFill>
                </a:rPr>
                <a:t>账号向</a:t>
              </a:r>
              <a:r>
                <a:rPr lang="en-US" altLang="zh-CN" sz="1600">
                  <a:solidFill>
                    <a:srgbClr val="7F7F7F"/>
                  </a:solidFill>
                </a:rPr>
                <a:t>B</a:t>
              </a:r>
              <a:r>
                <a:rPr lang="zh-CN" altLang="en-US" sz="1600">
                  <a:solidFill>
                    <a:srgbClr val="7F7F7F"/>
                  </a:solidFill>
                </a:rPr>
                <a:t>账号转账</a:t>
              </a:r>
              <a:r>
                <a:rPr lang="en-US" altLang="zh-CN" sz="1600">
                  <a:solidFill>
                    <a:srgbClr val="7F7F7F"/>
                  </a:solidFill>
                </a:rPr>
                <a:t>1000</a:t>
              </a:r>
              <a:r>
                <a:rPr lang="zh-CN" altLang="en-US" sz="1600">
                  <a:solidFill>
                    <a:srgbClr val="7F7F7F"/>
                  </a:solidFill>
                </a:rPr>
                <a:t>元，并修改余额</a:t>
              </a:r>
              <a:r>
                <a:rPr lang="zh-CN" altLang="en-US" sz="1600" smtClean="0">
                  <a:solidFill>
                    <a:srgbClr val="7F7F7F"/>
                  </a:solidFill>
                </a:rPr>
                <a:t>：</a:t>
              </a:r>
              <a:endParaRPr lang="en-US" altLang="zh-CN" sz="1600" smtClean="0">
                <a:solidFill>
                  <a:srgbClr val="7F7F7F"/>
                </a:solidFill>
              </a:endParaRPr>
            </a:p>
            <a:p>
              <a:r>
                <a:rPr lang="en-US" altLang="zh-CN" sz="1600" smtClean="0">
                  <a:solidFill>
                    <a:srgbClr val="7F7F7F"/>
                  </a:solidFill>
                </a:rPr>
                <a:t>A</a:t>
              </a:r>
              <a:r>
                <a:rPr lang="zh-CN" altLang="en-US" sz="1600">
                  <a:solidFill>
                    <a:srgbClr val="7F7F7F"/>
                  </a:solidFill>
                </a:rPr>
                <a:t>账号余</a:t>
              </a:r>
              <a:r>
                <a:rPr lang="zh-CN" altLang="en-US" sz="1600" smtClean="0">
                  <a:solidFill>
                    <a:srgbClr val="7F7F7F"/>
                  </a:solidFill>
                </a:rPr>
                <a:t>额</a:t>
              </a:r>
              <a:endParaRPr lang="en-US" altLang="zh-CN" sz="1600" smtClean="0">
                <a:solidFill>
                  <a:srgbClr val="7F7F7F"/>
                </a:solidFill>
              </a:endParaRPr>
            </a:p>
            <a:p>
              <a:r>
                <a:rPr lang="en-US" altLang="zh-CN" sz="1600" smtClean="0">
                  <a:solidFill>
                    <a:srgbClr val="7F7F7F"/>
                  </a:solidFill>
                </a:rPr>
                <a:t>=</a:t>
              </a:r>
              <a:r>
                <a:rPr lang="en-US" altLang="zh-CN" sz="1600">
                  <a:solidFill>
                    <a:srgbClr val="7F7F7F"/>
                  </a:solidFill>
                </a:rPr>
                <a:t>3000-1000=2000</a:t>
              </a:r>
              <a:r>
                <a:rPr lang="zh-CN" altLang="en-US" sz="1600">
                  <a:solidFill>
                    <a:srgbClr val="7F7F7F"/>
                  </a:solidFill>
                </a:rPr>
                <a:t>元</a:t>
              </a:r>
              <a:r>
                <a:rPr lang="zh-CN" altLang="en-US" sz="1600" smtClean="0">
                  <a:solidFill>
                    <a:srgbClr val="7F7F7F"/>
                  </a:solidFill>
                </a:rPr>
                <a:t>，</a:t>
              </a:r>
              <a:endParaRPr lang="en-US" altLang="zh-CN" sz="1600" smtClean="0">
                <a:solidFill>
                  <a:srgbClr val="7F7F7F"/>
                </a:solidFill>
              </a:endParaRPr>
            </a:p>
            <a:p>
              <a:r>
                <a:rPr lang="en-US" altLang="zh-CN" sz="1600" smtClean="0">
                  <a:solidFill>
                    <a:srgbClr val="7F7F7F"/>
                  </a:solidFill>
                </a:rPr>
                <a:t>B</a:t>
              </a:r>
              <a:r>
                <a:rPr lang="zh-CN" altLang="en-US" sz="1600">
                  <a:solidFill>
                    <a:srgbClr val="7F7F7F"/>
                  </a:solidFill>
                </a:rPr>
                <a:t>账号余额</a:t>
              </a:r>
              <a:r>
                <a:rPr lang="en-US" altLang="zh-CN" sz="1600">
                  <a:solidFill>
                    <a:srgbClr val="7F7F7F"/>
                  </a:solidFill>
                </a:rPr>
                <a:t>=2000+1000=3000</a:t>
              </a:r>
              <a:r>
                <a:rPr lang="zh-CN" altLang="en-US" sz="1600">
                  <a:solidFill>
                    <a:srgbClr val="7F7F7F"/>
                  </a:solidFill>
                </a:rPr>
                <a:t>元。</a:t>
              </a:r>
              <a:endParaRPr lang="en-US" altLang="zh-CN" sz="1600" dirty="0">
                <a:solidFill>
                  <a:srgbClr val="7F7F7F"/>
                </a:solidFill>
              </a:endParaRPr>
            </a:p>
          </p:txBody>
        </p:sp>
        <p:sp>
          <p:nvSpPr>
            <p:cNvPr id="25" name="椭圆 18"/>
            <p:cNvSpPr/>
            <p:nvPr/>
          </p:nvSpPr>
          <p:spPr>
            <a:xfrm>
              <a:off x="7086446" y="3502068"/>
              <a:ext cx="544574" cy="44034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0" name="组合 29"/>
          <p:cNvGrpSpPr/>
          <p:nvPr/>
        </p:nvGrpSpPr>
        <p:grpSpPr>
          <a:xfrm>
            <a:off x="3714837" y="3589629"/>
            <a:ext cx="2242165" cy="1928443"/>
            <a:chOff x="8755152" y="3449955"/>
            <a:chExt cx="2242165" cy="1928443"/>
          </a:xfrm>
        </p:grpSpPr>
        <p:sp>
          <p:nvSpPr>
            <p:cNvPr id="16" name="文本框 15"/>
            <p:cNvSpPr txBox="1"/>
            <p:nvPr/>
          </p:nvSpPr>
          <p:spPr>
            <a:xfrm>
              <a:off x="8755152" y="4157551"/>
              <a:ext cx="2242165" cy="1220847"/>
            </a:xfrm>
            <a:prstGeom prst="rect">
              <a:avLst/>
            </a:prstGeom>
            <a:noFill/>
          </p:spPr>
          <p:txBody>
            <a:bodyPr wrap="square" rtlCol="0">
              <a:spAutoFit/>
              <a:scene3d>
                <a:camera prst="orthographicFront"/>
                <a:lightRig rig="threePt" dir="t"/>
              </a:scene3d>
              <a:sp3d contourW="12700"/>
            </a:bodyPr>
            <a:lstStyle/>
            <a:p>
              <a:pPr>
                <a:lnSpc>
                  <a:spcPts val="2200"/>
                </a:lnSpc>
              </a:pPr>
              <a:r>
                <a:rPr lang="zh-CN" altLang="en-US" sz="1600" smtClean="0">
                  <a:solidFill>
                    <a:srgbClr val="7F7F7F"/>
                  </a:solidFill>
                </a:rPr>
                <a:t>    张</a:t>
              </a:r>
              <a:r>
                <a:rPr lang="zh-CN" altLang="en-US" sz="1600">
                  <a:solidFill>
                    <a:srgbClr val="7F7F7F"/>
                  </a:solidFill>
                </a:rPr>
                <a:t>三附近的村民听了确实是张三的声音，并且检查张三的</a:t>
              </a:r>
              <a:r>
                <a:rPr lang="en-US" altLang="zh-CN" sz="1600">
                  <a:solidFill>
                    <a:srgbClr val="7F7F7F"/>
                  </a:solidFill>
                </a:rPr>
                <a:t>A</a:t>
              </a:r>
              <a:r>
                <a:rPr lang="zh-CN" altLang="en-US" sz="1600">
                  <a:solidFill>
                    <a:srgbClr val="7F7F7F"/>
                  </a:solidFill>
                </a:rPr>
                <a:t>账号是否有足够余额。</a:t>
              </a:r>
              <a:endParaRPr lang="en-US" altLang="zh-CN" sz="1600" dirty="0">
                <a:solidFill>
                  <a:srgbClr val="7F7F7F"/>
                </a:solidFill>
              </a:endParaRPr>
            </a:p>
          </p:txBody>
        </p:sp>
        <p:sp>
          <p:nvSpPr>
            <p:cNvPr id="26" name="椭圆 19"/>
            <p:cNvSpPr/>
            <p:nvPr/>
          </p:nvSpPr>
          <p:spPr>
            <a:xfrm>
              <a:off x="9613079" y="3449955"/>
              <a:ext cx="526310" cy="54457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去中心化账本</a:t>
            </a:r>
            <a:endParaRPr lang="en-US" sz="3200" b="1" dirty="0">
              <a:latin typeface="+mn-ea"/>
            </a:endParaRPr>
          </a:p>
        </p:txBody>
      </p:sp>
      <p:sp>
        <p:nvSpPr>
          <p:cNvPr id="22" name="灯片编号占位符 21"/>
          <p:cNvSpPr>
            <a:spLocks noGrp="1"/>
          </p:cNvSpPr>
          <p:nvPr>
            <p:ph type="sldNum" sz="quarter" idx="4294967295"/>
          </p:nvPr>
        </p:nvSpPr>
        <p:spPr>
          <a:xfrm>
            <a:off x="890014" y="183151"/>
            <a:ext cx="648153" cy="365125"/>
          </a:xfrm>
        </p:spPr>
        <p:txBody>
          <a:bodyPr/>
          <a:lstStyle/>
          <a:p>
            <a:fld id="{1E5B29A9-5820-46BE-83DA-BE1F926704E3}" type="slidenum">
              <a:rPr lang="zh-CN" altLang="en-US" smtClean="0"/>
              <a:pPr/>
              <a:t>10</a:t>
            </a:fld>
            <a:endParaRPr lang="zh-CN" altLang="en-US" dirty="0"/>
          </a:p>
        </p:txBody>
      </p:sp>
      <p:sp>
        <p:nvSpPr>
          <p:cNvPr id="31" name="文本框 30"/>
          <p:cNvSpPr txBox="1"/>
          <p:nvPr/>
        </p:nvSpPr>
        <p:spPr>
          <a:xfrm>
            <a:off x="1877097" y="1726726"/>
            <a:ext cx="8466834" cy="830997"/>
          </a:xfrm>
          <a:prstGeom prst="rect">
            <a:avLst/>
          </a:prstGeom>
          <a:noFill/>
        </p:spPr>
        <p:txBody>
          <a:bodyPr wrap="square" rtlCol="0">
            <a:spAutoFit/>
            <a:scene3d>
              <a:camera prst="orthographicFront"/>
              <a:lightRig rig="threePt" dir="t"/>
            </a:scene3d>
            <a:sp3d contourW="12700"/>
          </a:bodyPr>
          <a:lstStyle/>
          <a:p>
            <a:pPr algn="just"/>
            <a:r>
              <a:rPr lang="zh-CN" altLang="en-US" sz="1600" smtClean="0">
                <a:solidFill>
                  <a:srgbClr val="404040"/>
                </a:solidFill>
                <a:latin typeface="+mn-ea"/>
              </a:rPr>
              <a:t>       假</a:t>
            </a:r>
            <a:r>
              <a:rPr lang="zh-CN" altLang="en-US" sz="1600">
                <a:solidFill>
                  <a:srgbClr val="404040"/>
                </a:solidFill>
                <a:latin typeface="+mn-ea"/>
              </a:rPr>
              <a:t>设有这样的一个小村庄，大家不是靠银行，而是自己用账本来记录谁有多少钱，每个人的账本上都写着：张三的</a:t>
            </a:r>
            <a:r>
              <a:rPr lang="en-US" altLang="zh-CN" sz="1600">
                <a:solidFill>
                  <a:srgbClr val="404040"/>
                </a:solidFill>
                <a:latin typeface="+mn-ea"/>
              </a:rPr>
              <a:t>A</a:t>
            </a:r>
            <a:r>
              <a:rPr lang="zh-CN" altLang="en-US" sz="1600">
                <a:solidFill>
                  <a:srgbClr val="404040"/>
                </a:solidFill>
                <a:latin typeface="+mn-ea"/>
              </a:rPr>
              <a:t>账号余额</a:t>
            </a:r>
            <a:r>
              <a:rPr lang="en-US" altLang="zh-CN" sz="1600">
                <a:solidFill>
                  <a:srgbClr val="404040"/>
                </a:solidFill>
                <a:latin typeface="+mn-ea"/>
              </a:rPr>
              <a:t>3000</a:t>
            </a:r>
            <a:r>
              <a:rPr lang="zh-CN" altLang="en-US" sz="1600">
                <a:solidFill>
                  <a:srgbClr val="404040"/>
                </a:solidFill>
                <a:latin typeface="+mn-ea"/>
              </a:rPr>
              <a:t>元，李四的</a:t>
            </a:r>
            <a:r>
              <a:rPr lang="en-US" altLang="zh-CN" sz="1600">
                <a:solidFill>
                  <a:srgbClr val="404040"/>
                </a:solidFill>
                <a:latin typeface="+mn-ea"/>
              </a:rPr>
              <a:t>B</a:t>
            </a:r>
            <a:r>
              <a:rPr lang="zh-CN" altLang="en-US" sz="1600">
                <a:solidFill>
                  <a:srgbClr val="404040"/>
                </a:solidFill>
                <a:latin typeface="+mn-ea"/>
              </a:rPr>
              <a:t>账号余额</a:t>
            </a:r>
            <a:r>
              <a:rPr lang="en-US" altLang="zh-CN" sz="1600">
                <a:solidFill>
                  <a:srgbClr val="404040"/>
                </a:solidFill>
                <a:latin typeface="+mn-ea"/>
              </a:rPr>
              <a:t>2000</a:t>
            </a:r>
            <a:r>
              <a:rPr lang="zh-CN" altLang="en-US" sz="1600">
                <a:solidFill>
                  <a:srgbClr val="404040"/>
                </a:solidFill>
                <a:latin typeface="+mn-ea"/>
              </a:rPr>
              <a:t>元</a:t>
            </a:r>
            <a:r>
              <a:rPr lang="en-US" altLang="zh-CN" sz="1600">
                <a:solidFill>
                  <a:srgbClr val="404040"/>
                </a:solidFill>
                <a:latin typeface="+mn-ea"/>
              </a:rPr>
              <a:t>……</a:t>
            </a:r>
            <a:r>
              <a:rPr lang="zh-CN" altLang="en-US" sz="1600">
                <a:solidFill>
                  <a:srgbClr val="404040"/>
                </a:solidFill>
                <a:latin typeface="+mn-ea"/>
              </a:rPr>
              <a:t>当张三想要通过</a:t>
            </a:r>
            <a:r>
              <a:rPr lang="en-US" altLang="zh-CN" sz="1600">
                <a:solidFill>
                  <a:srgbClr val="404040"/>
                </a:solidFill>
                <a:latin typeface="+mn-ea"/>
              </a:rPr>
              <a:t>A</a:t>
            </a:r>
            <a:r>
              <a:rPr lang="zh-CN" altLang="en-US" sz="1600">
                <a:solidFill>
                  <a:srgbClr val="404040"/>
                </a:solidFill>
                <a:latin typeface="+mn-ea"/>
              </a:rPr>
              <a:t>账号转账</a:t>
            </a:r>
            <a:r>
              <a:rPr lang="en-US" altLang="zh-CN" sz="1600">
                <a:solidFill>
                  <a:srgbClr val="404040"/>
                </a:solidFill>
                <a:latin typeface="+mn-ea"/>
              </a:rPr>
              <a:t>1000</a:t>
            </a:r>
            <a:r>
              <a:rPr lang="zh-CN" altLang="en-US" sz="1600">
                <a:solidFill>
                  <a:srgbClr val="404040"/>
                </a:solidFill>
                <a:latin typeface="+mn-ea"/>
              </a:rPr>
              <a:t>元给李四的</a:t>
            </a:r>
            <a:r>
              <a:rPr lang="en-US" altLang="zh-CN" sz="1600">
                <a:solidFill>
                  <a:srgbClr val="404040"/>
                </a:solidFill>
                <a:latin typeface="+mn-ea"/>
              </a:rPr>
              <a:t>B</a:t>
            </a:r>
            <a:r>
              <a:rPr lang="zh-CN" altLang="en-US" sz="1600">
                <a:solidFill>
                  <a:srgbClr val="404040"/>
                </a:solidFill>
                <a:latin typeface="+mn-ea"/>
              </a:rPr>
              <a:t>账号</a:t>
            </a:r>
            <a:r>
              <a:rPr lang="zh-CN" altLang="en-US" sz="1600" smtClean="0">
                <a:solidFill>
                  <a:srgbClr val="404040"/>
                </a:solidFill>
                <a:latin typeface="+mn-ea"/>
              </a:rPr>
              <a:t>时：</a:t>
            </a:r>
            <a:r>
              <a:rPr lang="en-US" altLang="zh-CN" sz="1600" smtClean="0">
                <a:solidFill>
                  <a:srgbClr val="404040"/>
                </a:solidFill>
                <a:latin typeface="+mn-ea"/>
              </a:rPr>
              <a:t>      </a:t>
            </a:r>
            <a:endParaRPr lang="en-US" altLang="zh-CN" sz="1600" dirty="0">
              <a:solidFill>
                <a:srgbClr val="404040"/>
              </a:solidFill>
              <a:latin typeface="+mn-ea"/>
            </a:endParaRPr>
          </a:p>
        </p:txBody>
      </p:sp>
    </p:spTree>
    <p:extLst>
      <p:ext uri="{BB962C8B-B14F-4D97-AF65-F5344CB8AC3E}">
        <p14:creationId xmlns:p14="http://schemas.microsoft.com/office/powerpoint/2010/main" val="1375790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447953" y="1677704"/>
            <a:ext cx="3836207" cy="1626125"/>
            <a:chOff x="2628600" y="2470343"/>
            <a:chExt cx="3836207" cy="1626125"/>
          </a:xfrm>
        </p:grpSpPr>
        <p:grpSp>
          <p:nvGrpSpPr>
            <p:cNvPr id="4" name="组合 3"/>
            <p:cNvGrpSpPr/>
            <p:nvPr/>
          </p:nvGrpSpPr>
          <p:grpSpPr>
            <a:xfrm>
              <a:off x="2628600" y="2470343"/>
              <a:ext cx="3836207" cy="1626125"/>
              <a:chOff x="2628600" y="2470343"/>
              <a:chExt cx="3836207" cy="1626125"/>
            </a:xfrm>
          </p:grpSpPr>
          <p:sp>
            <p:nvSpPr>
              <p:cNvPr id="3" name="矩形 2"/>
              <p:cNvSpPr/>
              <p:nvPr/>
            </p:nvSpPr>
            <p:spPr>
              <a:xfrm>
                <a:off x="2628600" y="2481944"/>
                <a:ext cx="3836207" cy="1614524"/>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628601" y="2470343"/>
                <a:ext cx="599232" cy="284945"/>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9"/>
            <p:cNvSpPr txBox="1"/>
            <p:nvPr/>
          </p:nvSpPr>
          <p:spPr>
            <a:xfrm>
              <a:off x="2928217" y="2545100"/>
              <a:ext cx="3483152" cy="147822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nSpc>
                  <a:spcPts val="2200"/>
                </a:lnSpc>
              </a:pPr>
              <a:r>
                <a:rPr lang="zh-CN" altLang="en-US" sz="1600" smtClean="0">
                  <a:solidFill>
                    <a:schemeClr val="bg1"/>
                  </a:solidFill>
                  <a:latin typeface="+mn-ea"/>
                </a:rPr>
                <a:t>    </a:t>
              </a:r>
              <a:r>
                <a:rPr lang="zh-CN" altLang="en-US" sz="1500" smtClean="0">
                  <a:solidFill>
                    <a:schemeClr val="bg1"/>
                  </a:solidFill>
                  <a:latin typeface="+mn-ea"/>
                </a:rPr>
                <a:t>  张</a:t>
              </a:r>
              <a:r>
                <a:rPr lang="zh-CN" altLang="en-US" sz="1500">
                  <a:solidFill>
                    <a:schemeClr val="bg1"/>
                  </a:solidFill>
                  <a:latin typeface="+mn-ea"/>
                </a:rPr>
                <a:t>三向周围节点广播转账交易要求：</a:t>
              </a:r>
              <a:r>
                <a:rPr lang="en-US" altLang="zh-CN" sz="1500">
                  <a:solidFill>
                    <a:schemeClr val="bg1"/>
                  </a:solidFill>
                  <a:latin typeface="+mn-ea"/>
                </a:rPr>
                <a:t>A</a:t>
              </a:r>
              <a:r>
                <a:rPr lang="zh-CN" altLang="en-US" sz="1500">
                  <a:solidFill>
                    <a:schemeClr val="bg1"/>
                  </a:solidFill>
                  <a:latin typeface="+mn-ea"/>
                </a:rPr>
                <a:t>账号转账</a:t>
              </a:r>
              <a:r>
                <a:rPr lang="en-US" altLang="zh-CN" sz="1500">
                  <a:solidFill>
                    <a:schemeClr val="bg1"/>
                  </a:solidFill>
                  <a:latin typeface="+mn-ea"/>
                </a:rPr>
                <a:t>1</a:t>
              </a:r>
              <a:r>
                <a:rPr lang="zh-CN" altLang="en-US" sz="1500">
                  <a:solidFill>
                    <a:schemeClr val="bg1"/>
                  </a:solidFill>
                  <a:latin typeface="+mn-ea"/>
                </a:rPr>
                <a:t>比特币给</a:t>
              </a:r>
              <a:r>
                <a:rPr lang="en-US" altLang="zh-CN" sz="1500">
                  <a:solidFill>
                    <a:schemeClr val="bg1"/>
                  </a:solidFill>
                  <a:latin typeface="+mn-ea"/>
                </a:rPr>
                <a:t>B</a:t>
              </a:r>
              <a:r>
                <a:rPr lang="zh-CN" altLang="en-US" sz="1500">
                  <a:solidFill>
                    <a:schemeClr val="bg1"/>
                  </a:solidFill>
                  <a:latin typeface="+mn-ea"/>
                </a:rPr>
                <a:t>账号，并用</a:t>
              </a:r>
              <a:r>
                <a:rPr lang="en-US" altLang="zh-CN" sz="1500">
                  <a:solidFill>
                    <a:schemeClr val="bg1"/>
                  </a:solidFill>
                  <a:latin typeface="+mn-ea"/>
                </a:rPr>
                <a:t>A</a:t>
              </a:r>
              <a:r>
                <a:rPr lang="zh-CN" altLang="en-US" sz="1500">
                  <a:solidFill>
                    <a:schemeClr val="bg1"/>
                  </a:solidFill>
                  <a:latin typeface="+mn-ea"/>
                </a:rPr>
                <a:t>账号的私钥签名。（</a:t>
              </a:r>
              <a:r>
                <a:rPr lang="en-US" altLang="zh-CN" sz="1500">
                  <a:solidFill>
                    <a:schemeClr val="bg1"/>
                  </a:solidFill>
                  <a:latin typeface="+mn-ea"/>
                </a:rPr>
                <a:t>A</a:t>
              </a:r>
              <a:r>
                <a:rPr lang="zh-CN" altLang="en-US" sz="1500">
                  <a:solidFill>
                    <a:schemeClr val="bg1"/>
                  </a:solidFill>
                  <a:latin typeface="+mn-ea"/>
                </a:rPr>
                <a:t>账号的私钥可简单理解为</a:t>
              </a:r>
              <a:r>
                <a:rPr lang="en-US" altLang="zh-CN" sz="1500">
                  <a:solidFill>
                    <a:schemeClr val="bg1"/>
                  </a:solidFill>
                  <a:latin typeface="+mn-ea"/>
                </a:rPr>
                <a:t>A</a:t>
              </a:r>
              <a:r>
                <a:rPr lang="zh-CN" altLang="en-US" sz="1500">
                  <a:solidFill>
                    <a:schemeClr val="bg1"/>
                  </a:solidFill>
                  <a:latin typeface="+mn-ea"/>
                </a:rPr>
                <a:t>账号的密码，只要知道</a:t>
              </a:r>
              <a:r>
                <a:rPr lang="en-US" altLang="zh-CN" sz="1500">
                  <a:solidFill>
                    <a:schemeClr val="bg1"/>
                  </a:solidFill>
                  <a:latin typeface="+mn-ea"/>
                </a:rPr>
                <a:t>A</a:t>
              </a:r>
              <a:r>
                <a:rPr lang="zh-CN" altLang="en-US" sz="1500">
                  <a:solidFill>
                    <a:schemeClr val="bg1"/>
                  </a:solidFill>
                  <a:latin typeface="+mn-ea"/>
                </a:rPr>
                <a:t>账号的私钥就能使用</a:t>
              </a:r>
              <a:r>
                <a:rPr lang="en-US" altLang="zh-CN" sz="1500">
                  <a:solidFill>
                    <a:schemeClr val="bg1"/>
                  </a:solidFill>
                  <a:latin typeface="+mn-ea"/>
                </a:rPr>
                <a:t>A</a:t>
              </a:r>
              <a:r>
                <a:rPr lang="zh-CN" altLang="en-US" sz="1500">
                  <a:solidFill>
                    <a:schemeClr val="bg1"/>
                  </a:solidFill>
                  <a:latin typeface="+mn-ea"/>
                </a:rPr>
                <a:t>账号上的比特币）</a:t>
              </a:r>
              <a:endParaRPr lang="en-US" sz="1500" dirty="0">
                <a:solidFill>
                  <a:schemeClr val="bg1"/>
                </a:solidFill>
                <a:latin typeface="+mn-ea"/>
              </a:endParaRPr>
            </a:p>
          </p:txBody>
        </p:sp>
      </p:grpSp>
      <p:sp>
        <p:nvSpPr>
          <p:cNvPr id="24" name="TextBox 19"/>
          <p:cNvSpPr txBox="1"/>
          <p:nvPr/>
        </p:nvSpPr>
        <p:spPr>
          <a:xfrm>
            <a:off x="6447952" y="1631309"/>
            <a:ext cx="576072"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1800" smtClean="0">
                <a:latin typeface="+mn-lt"/>
              </a:rPr>
              <a:t>1</a:t>
            </a:r>
            <a:endParaRPr lang="en-US" sz="1800" dirty="0">
              <a:latin typeface="+mn-lt"/>
            </a:endParaRPr>
          </a:p>
        </p:txBody>
      </p:sp>
      <p:sp>
        <p:nvSpPr>
          <p:cNvPr id="26"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去中心化账本（比特币）</a:t>
            </a:r>
            <a:endParaRPr lang="en-US" sz="3200" b="1" dirty="0">
              <a:latin typeface="+mn-ea"/>
            </a:endParaRPr>
          </a:p>
        </p:txBody>
      </p:sp>
      <p:pic>
        <p:nvPicPr>
          <p:cNvPr id="30" name="图片占位符 29"/>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75822" y="3657600"/>
            <a:ext cx="4725392" cy="2895600"/>
          </a:xfrm>
        </p:spPr>
      </p:pic>
      <p:sp>
        <p:nvSpPr>
          <p:cNvPr id="28" name="灯片编号占位符 27"/>
          <p:cNvSpPr>
            <a:spLocks noGrp="1"/>
          </p:cNvSpPr>
          <p:nvPr>
            <p:ph type="sldNum" sz="quarter" idx="10"/>
          </p:nvPr>
        </p:nvSpPr>
        <p:spPr/>
        <p:txBody>
          <a:bodyPr/>
          <a:lstStyle/>
          <a:p>
            <a:fld id="{1E5B29A9-5820-46BE-83DA-BE1F926704E3}" type="slidenum">
              <a:rPr lang="zh-CN" altLang="en-US" smtClean="0"/>
              <a:pPr/>
              <a:t>11</a:t>
            </a:fld>
            <a:endParaRPr lang="zh-CN" altLang="en-US" dirty="0"/>
          </a:p>
        </p:txBody>
      </p:sp>
      <p:sp>
        <p:nvSpPr>
          <p:cNvPr id="35" name="文本框 34"/>
          <p:cNvSpPr txBox="1"/>
          <p:nvPr/>
        </p:nvSpPr>
        <p:spPr>
          <a:xfrm>
            <a:off x="572522" y="1794169"/>
            <a:ext cx="4889463" cy="1569660"/>
          </a:xfrm>
          <a:prstGeom prst="rect">
            <a:avLst/>
          </a:prstGeom>
          <a:noFill/>
        </p:spPr>
        <p:txBody>
          <a:bodyPr wrap="square" rtlCol="0">
            <a:spAutoFit/>
            <a:scene3d>
              <a:camera prst="orthographicFront"/>
              <a:lightRig rig="threePt" dir="t"/>
            </a:scene3d>
            <a:sp3d contourW="12700"/>
          </a:bodyPr>
          <a:lstStyle/>
          <a:p>
            <a:pPr algn="just"/>
            <a:r>
              <a:rPr lang="zh-CN" altLang="en-US" sz="1600" smtClean="0">
                <a:solidFill>
                  <a:srgbClr val="404040"/>
                </a:solidFill>
                <a:latin typeface="+mn-ea"/>
              </a:rPr>
              <a:t>       比</a:t>
            </a:r>
            <a:r>
              <a:rPr lang="zh-CN" altLang="en-US" sz="1600">
                <a:solidFill>
                  <a:srgbClr val="404040"/>
                </a:solidFill>
                <a:latin typeface="+mn-ea"/>
              </a:rPr>
              <a:t>特币用户在电脑上运行比特币客户端软件，这样的电脑称为一个节点（</a:t>
            </a:r>
            <a:r>
              <a:rPr lang="en-US" altLang="zh-CN" sz="1600">
                <a:solidFill>
                  <a:srgbClr val="404040"/>
                </a:solidFill>
                <a:latin typeface="+mn-ea"/>
              </a:rPr>
              <a:t>node</a:t>
            </a:r>
            <a:r>
              <a:rPr lang="zh-CN" altLang="en-US" sz="1600">
                <a:solidFill>
                  <a:srgbClr val="404040"/>
                </a:solidFill>
                <a:latin typeface="+mn-ea"/>
              </a:rPr>
              <a:t>）</a:t>
            </a:r>
            <a:r>
              <a:rPr lang="zh-CN" altLang="en-US" sz="1600" smtClean="0">
                <a:solidFill>
                  <a:srgbClr val="404040"/>
                </a:solidFill>
                <a:latin typeface="+mn-ea"/>
              </a:rPr>
              <a:t>。</a:t>
            </a:r>
            <a:endParaRPr lang="en-US" altLang="zh-CN" sz="1600" smtClean="0">
              <a:solidFill>
                <a:srgbClr val="404040"/>
              </a:solidFill>
              <a:latin typeface="+mn-ea"/>
            </a:endParaRPr>
          </a:p>
          <a:p>
            <a:pPr algn="just"/>
            <a:r>
              <a:rPr lang="en-US" altLang="zh-CN" sz="1600">
                <a:solidFill>
                  <a:srgbClr val="404040"/>
                </a:solidFill>
                <a:latin typeface="+mn-ea"/>
              </a:rPr>
              <a:t> </a:t>
            </a:r>
            <a:r>
              <a:rPr lang="en-US" altLang="zh-CN" sz="1600" smtClean="0">
                <a:solidFill>
                  <a:srgbClr val="404040"/>
                </a:solidFill>
                <a:latin typeface="+mn-ea"/>
              </a:rPr>
              <a:t>      </a:t>
            </a:r>
            <a:r>
              <a:rPr lang="zh-CN" altLang="en-US" sz="1600" smtClean="0">
                <a:solidFill>
                  <a:srgbClr val="404040"/>
                </a:solidFill>
                <a:latin typeface="+mn-ea"/>
              </a:rPr>
              <a:t>大</a:t>
            </a:r>
            <a:r>
              <a:rPr lang="zh-CN" altLang="en-US" sz="1600">
                <a:solidFill>
                  <a:srgbClr val="404040"/>
                </a:solidFill>
                <a:latin typeface="+mn-ea"/>
              </a:rPr>
              <a:t>量节点电脑互相连接，形成一张像蜘蛛网一样的</a:t>
            </a:r>
            <a:r>
              <a:rPr lang="en-US" altLang="zh-CN" sz="1600">
                <a:solidFill>
                  <a:srgbClr val="404040"/>
                </a:solidFill>
                <a:latin typeface="+mn-ea"/>
              </a:rPr>
              <a:t>P2P</a:t>
            </a:r>
            <a:r>
              <a:rPr lang="zh-CN" altLang="en-US" sz="1600">
                <a:solidFill>
                  <a:srgbClr val="404040"/>
                </a:solidFill>
                <a:latin typeface="+mn-ea"/>
              </a:rPr>
              <a:t>（点对点）网络</a:t>
            </a:r>
            <a:r>
              <a:rPr lang="zh-CN" altLang="en-US" sz="1600" smtClean="0">
                <a:solidFill>
                  <a:srgbClr val="404040"/>
                </a:solidFill>
                <a:latin typeface="+mn-ea"/>
              </a:rPr>
              <a:t>。</a:t>
            </a:r>
            <a:endParaRPr lang="en-US" altLang="zh-CN" sz="1600" smtClean="0">
              <a:solidFill>
                <a:srgbClr val="404040"/>
              </a:solidFill>
              <a:latin typeface="+mn-ea"/>
            </a:endParaRPr>
          </a:p>
          <a:p>
            <a:pPr algn="just"/>
            <a:r>
              <a:rPr lang="zh-CN" altLang="en-US" sz="1600" smtClean="0">
                <a:solidFill>
                  <a:srgbClr val="404040"/>
                </a:solidFill>
                <a:latin typeface="+mn-ea"/>
              </a:rPr>
              <a:t>       当</a:t>
            </a:r>
            <a:r>
              <a:rPr lang="zh-CN" altLang="en-US" sz="1600">
                <a:solidFill>
                  <a:srgbClr val="404040"/>
                </a:solidFill>
                <a:latin typeface="+mn-ea"/>
              </a:rPr>
              <a:t>张三想要通过</a:t>
            </a:r>
            <a:r>
              <a:rPr lang="en-US" altLang="zh-CN" sz="1600">
                <a:solidFill>
                  <a:srgbClr val="404040"/>
                </a:solidFill>
                <a:latin typeface="+mn-ea"/>
              </a:rPr>
              <a:t>A</a:t>
            </a:r>
            <a:r>
              <a:rPr lang="zh-CN" altLang="en-US" sz="1600">
                <a:solidFill>
                  <a:srgbClr val="404040"/>
                </a:solidFill>
                <a:latin typeface="+mn-ea"/>
              </a:rPr>
              <a:t>账号转账</a:t>
            </a:r>
            <a:r>
              <a:rPr lang="en-US" altLang="zh-CN" sz="1600">
                <a:solidFill>
                  <a:srgbClr val="404040"/>
                </a:solidFill>
                <a:latin typeface="+mn-ea"/>
              </a:rPr>
              <a:t>1</a:t>
            </a:r>
            <a:r>
              <a:rPr lang="zh-CN" altLang="en-US" sz="1600">
                <a:solidFill>
                  <a:srgbClr val="404040"/>
                </a:solidFill>
                <a:latin typeface="+mn-ea"/>
              </a:rPr>
              <a:t>比特币给李四的</a:t>
            </a:r>
            <a:r>
              <a:rPr lang="en-US" altLang="zh-CN" sz="1600">
                <a:solidFill>
                  <a:srgbClr val="404040"/>
                </a:solidFill>
                <a:latin typeface="+mn-ea"/>
              </a:rPr>
              <a:t>B</a:t>
            </a:r>
            <a:r>
              <a:rPr lang="zh-CN" altLang="en-US" sz="1600">
                <a:solidFill>
                  <a:srgbClr val="404040"/>
                </a:solidFill>
                <a:latin typeface="+mn-ea"/>
              </a:rPr>
              <a:t>账号</a:t>
            </a:r>
            <a:r>
              <a:rPr lang="zh-CN" altLang="en-US" sz="1600" smtClean="0">
                <a:solidFill>
                  <a:srgbClr val="404040"/>
                </a:solidFill>
                <a:latin typeface="+mn-ea"/>
              </a:rPr>
              <a:t>时：</a:t>
            </a:r>
            <a:endParaRPr lang="en-US" altLang="zh-CN" sz="1600" dirty="0">
              <a:solidFill>
                <a:srgbClr val="404040"/>
              </a:solidFill>
              <a:latin typeface="+mn-ea"/>
            </a:endParaRPr>
          </a:p>
        </p:txBody>
      </p:sp>
      <p:grpSp>
        <p:nvGrpSpPr>
          <p:cNvPr id="42" name="组合 41"/>
          <p:cNvGrpSpPr/>
          <p:nvPr/>
        </p:nvGrpSpPr>
        <p:grpSpPr>
          <a:xfrm>
            <a:off x="7999385" y="3351071"/>
            <a:ext cx="3836207" cy="995632"/>
            <a:chOff x="2628600" y="2470343"/>
            <a:chExt cx="3836207" cy="1626125"/>
          </a:xfrm>
        </p:grpSpPr>
        <p:grpSp>
          <p:nvGrpSpPr>
            <p:cNvPr id="43" name="组合 42"/>
            <p:cNvGrpSpPr/>
            <p:nvPr/>
          </p:nvGrpSpPr>
          <p:grpSpPr>
            <a:xfrm>
              <a:off x="2628600" y="2470343"/>
              <a:ext cx="3836207" cy="1626125"/>
              <a:chOff x="2628600" y="2470343"/>
              <a:chExt cx="3836207" cy="1626125"/>
            </a:xfrm>
          </p:grpSpPr>
          <p:sp>
            <p:nvSpPr>
              <p:cNvPr id="45" name="矩形 44"/>
              <p:cNvSpPr/>
              <p:nvPr/>
            </p:nvSpPr>
            <p:spPr>
              <a:xfrm>
                <a:off x="2628600" y="2481944"/>
                <a:ext cx="3836207" cy="1614524"/>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2628601" y="2470343"/>
                <a:ext cx="599232" cy="445364"/>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19"/>
            <p:cNvSpPr txBox="1"/>
            <p:nvPr/>
          </p:nvSpPr>
          <p:spPr>
            <a:xfrm>
              <a:off x="2927903" y="2545101"/>
              <a:ext cx="3483466" cy="1533171"/>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nSpc>
                  <a:spcPts val="2200"/>
                </a:lnSpc>
              </a:pPr>
              <a:r>
                <a:rPr lang="zh-CN" altLang="en-US" sz="1600" smtClean="0">
                  <a:solidFill>
                    <a:schemeClr val="bg1"/>
                  </a:solidFill>
                  <a:latin typeface="+mn-ea"/>
                </a:rPr>
                <a:t>      张</a:t>
              </a:r>
              <a:r>
                <a:rPr lang="zh-CN" altLang="en-US" sz="1600">
                  <a:solidFill>
                    <a:schemeClr val="bg1"/>
                  </a:solidFill>
                  <a:latin typeface="+mn-ea"/>
                </a:rPr>
                <a:t>三周围的节点通过</a:t>
              </a:r>
              <a:r>
                <a:rPr lang="en-US" altLang="zh-CN" sz="1600">
                  <a:solidFill>
                    <a:schemeClr val="bg1"/>
                  </a:solidFill>
                  <a:latin typeface="+mn-ea"/>
                </a:rPr>
                <a:t>A</a:t>
              </a:r>
              <a:r>
                <a:rPr lang="zh-CN" altLang="en-US" sz="1600">
                  <a:solidFill>
                    <a:schemeClr val="bg1"/>
                  </a:solidFill>
                  <a:latin typeface="+mn-ea"/>
                </a:rPr>
                <a:t>账号的公钥检查交易签名的真伪，并且检查张三的</a:t>
              </a:r>
              <a:r>
                <a:rPr lang="en-US" altLang="zh-CN" sz="1600">
                  <a:solidFill>
                    <a:schemeClr val="bg1"/>
                  </a:solidFill>
                  <a:latin typeface="+mn-ea"/>
                </a:rPr>
                <a:t>A</a:t>
              </a:r>
              <a:r>
                <a:rPr lang="zh-CN" altLang="en-US" sz="1600">
                  <a:solidFill>
                    <a:schemeClr val="bg1"/>
                  </a:solidFill>
                  <a:latin typeface="+mn-ea"/>
                </a:rPr>
                <a:t>账号是否有足够余额。</a:t>
              </a:r>
              <a:endParaRPr lang="en-US" sz="1500" dirty="0">
                <a:solidFill>
                  <a:schemeClr val="bg1"/>
                </a:solidFill>
                <a:latin typeface="+mn-ea"/>
              </a:endParaRPr>
            </a:p>
          </p:txBody>
        </p:sp>
      </p:grpSp>
      <p:sp>
        <p:nvSpPr>
          <p:cNvPr id="47" name="TextBox 19"/>
          <p:cNvSpPr txBox="1"/>
          <p:nvPr/>
        </p:nvSpPr>
        <p:spPr>
          <a:xfrm>
            <a:off x="8008528" y="3297822"/>
            <a:ext cx="590090"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1800" smtClean="0">
                <a:latin typeface="+mn-lt"/>
              </a:rPr>
              <a:t>2</a:t>
            </a:r>
            <a:endParaRPr lang="en-US" sz="1800" dirty="0">
              <a:latin typeface="+mn-lt"/>
            </a:endParaRPr>
          </a:p>
        </p:txBody>
      </p:sp>
      <p:grpSp>
        <p:nvGrpSpPr>
          <p:cNvPr id="48" name="组合 47"/>
          <p:cNvGrpSpPr/>
          <p:nvPr/>
        </p:nvGrpSpPr>
        <p:grpSpPr>
          <a:xfrm>
            <a:off x="6572921" y="4382527"/>
            <a:ext cx="5098379" cy="1278893"/>
            <a:chOff x="2628600" y="2470343"/>
            <a:chExt cx="3836207" cy="1647078"/>
          </a:xfrm>
        </p:grpSpPr>
        <p:grpSp>
          <p:nvGrpSpPr>
            <p:cNvPr id="49" name="组合 48"/>
            <p:cNvGrpSpPr/>
            <p:nvPr/>
          </p:nvGrpSpPr>
          <p:grpSpPr>
            <a:xfrm>
              <a:off x="2628600" y="2470343"/>
              <a:ext cx="3836207" cy="1626125"/>
              <a:chOff x="2628600" y="2470343"/>
              <a:chExt cx="3836207" cy="1626125"/>
            </a:xfrm>
          </p:grpSpPr>
          <p:sp>
            <p:nvSpPr>
              <p:cNvPr id="51" name="矩形 50"/>
              <p:cNvSpPr/>
              <p:nvPr/>
            </p:nvSpPr>
            <p:spPr>
              <a:xfrm>
                <a:off x="2628600" y="2481944"/>
                <a:ext cx="3836207" cy="1614524"/>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2628601" y="2470343"/>
                <a:ext cx="415695" cy="350337"/>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19"/>
            <p:cNvSpPr txBox="1"/>
            <p:nvPr/>
          </p:nvSpPr>
          <p:spPr>
            <a:xfrm>
              <a:off x="2831058" y="2545100"/>
              <a:ext cx="3580312" cy="1572321"/>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nSpc>
                  <a:spcPts val="2200"/>
                </a:lnSpc>
              </a:pPr>
              <a:r>
                <a:rPr lang="zh-CN" altLang="en-US" sz="1600" smtClean="0">
                  <a:solidFill>
                    <a:schemeClr val="bg1"/>
                  </a:solidFill>
                  <a:latin typeface="+mn-ea"/>
                </a:rPr>
                <a:t>      检</a:t>
              </a:r>
              <a:r>
                <a:rPr lang="zh-CN" altLang="en-US" sz="1600">
                  <a:solidFill>
                    <a:schemeClr val="bg1"/>
                  </a:solidFill>
                  <a:latin typeface="+mn-ea"/>
                </a:rPr>
                <a:t>查通过后，节点往自己的账本上写：</a:t>
              </a:r>
              <a:r>
                <a:rPr lang="en-US" altLang="zh-CN" sz="1600">
                  <a:solidFill>
                    <a:schemeClr val="bg1"/>
                  </a:solidFill>
                  <a:latin typeface="+mn-ea"/>
                </a:rPr>
                <a:t>A</a:t>
              </a:r>
              <a:r>
                <a:rPr lang="zh-CN" altLang="en-US" sz="1600">
                  <a:solidFill>
                    <a:schemeClr val="bg1"/>
                  </a:solidFill>
                  <a:latin typeface="+mn-ea"/>
                </a:rPr>
                <a:t>账号向</a:t>
              </a:r>
              <a:r>
                <a:rPr lang="en-US" altLang="zh-CN" sz="1600">
                  <a:solidFill>
                    <a:schemeClr val="bg1"/>
                  </a:solidFill>
                  <a:latin typeface="+mn-ea"/>
                </a:rPr>
                <a:t>B</a:t>
              </a:r>
              <a:r>
                <a:rPr lang="zh-CN" altLang="en-US" sz="1600">
                  <a:solidFill>
                    <a:schemeClr val="bg1"/>
                  </a:solidFill>
                  <a:latin typeface="+mn-ea"/>
                </a:rPr>
                <a:t>账号转账</a:t>
              </a:r>
              <a:r>
                <a:rPr lang="en-US" altLang="zh-CN" sz="1600">
                  <a:solidFill>
                    <a:schemeClr val="bg1"/>
                  </a:solidFill>
                  <a:latin typeface="+mn-ea"/>
                </a:rPr>
                <a:t>1</a:t>
              </a:r>
              <a:r>
                <a:rPr lang="zh-CN" altLang="en-US" sz="1600">
                  <a:solidFill>
                    <a:schemeClr val="bg1"/>
                  </a:solidFill>
                  <a:latin typeface="+mn-ea"/>
                </a:rPr>
                <a:t>比特币元，并修改余额：</a:t>
              </a:r>
              <a:r>
                <a:rPr lang="en-US" altLang="zh-CN" sz="1600">
                  <a:solidFill>
                    <a:schemeClr val="bg1"/>
                  </a:solidFill>
                  <a:latin typeface="+mn-ea"/>
                </a:rPr>
                <a:t>A</a:t>
              </a:r>
              <a:r>
                <a:rPr lang="zh-CN" altLang="en-US" sz="1600">
                  <a:solidFill>
                    <a:schemeClr val="bg1"/>
                  </a:solidFill>
                  <a:latin typeface="+mn-ea"/>
                </a:rPr>
                <a:t>账号余额</a:t>
              </a:r>
              <a:r>
                <a:rPr lang="en-US" altLang="zh-CN" sz="1600">
                  <a:solidFill>
                    <a:schemeClr val="bg1"/>
                  </a:solidFill>
                  <a:latin typeface="+mn-ea"/>
                </a:rPr>
                <a:t>=3</a:t>
              </a:r>
              <a:r>
                <a:rPr lang="zh-CN" altLang="en-US" sz="1600">
                  <a:solidFill>
                    <a:schemeClr val="bg1"/>
                  </a:solidFill>
                  <a:latin typeface="+mn-ea"/>
                </a:rPr>
                <a:t>比特币</a:t>
              </a:r>
              <a:r>
                <a:rPr lang="en-US" altLang="zh-CN" sz="1600">
                  <a:solidFill>
                    <a:schemeClr val="bg1"/>
                  </a:solidFill>
                  <a:latin typeface="+mn-ea"/>
                </a:rPr>
                <a:t>-1</a:t>
              </a:r>
              <a:r>
                <a:rPr lang="zh-CN" altLang="en-US" sz="1600">
                  <a:solidFill>
                    <a:schemeClr val="bg1"/>
                  </a:solidFill>
                  <a:latin typeface="+mn-ea"/>
                </a:rPr>
                <a:t>比特币</a:t>
              </a:r>
              <a:r>
                <a:rPr lang="en-US" altLang="zh-CN" sz="1600">
                  <a:solidFill>
                    <a:schemeClr val="bg1"/>
                  </a:solidFill>
                  <a:latin typeface="+mn-ea"/>
                </a:rPr>
                <a:t>=2</a:t>
              </a:r>
              <a:r>
                <a:rPr lang="zh-CN" altLang="en-US" sz="1600">
                  <a:solidFill>
                    <a:schemeClr val="bg1"/>
                  </a:solidFill>
                  <a:latin typeface="+mn-ea"/>
                </a:rPr>
                <a:t>比特币，</a:t>
              </a:r>
              <a:r>
                <a:rPr lang="en-US" altLang="zh-CN" sz="1600">
                  <a:solidFill>
                    <a:schemeClr val="bg1"/>
                  </a:solidFill>
                  <a:latin typeface="+mn-ea"/>
                </a:rPr>
                <a:t>B</a:t>
              </a:r>
              <a:r>
                <a:rPr lang="zh-CN" altLang="en-US" sz="1600">
                  <a:solidFill>
                    <a:schemeClr val="bg1"/>
                  </a:solidFill>
                  <a:latin typeface="+mn-ea"/>
                </a:rPr>
                <a:t>账号余额</a:t>
              </a:r>
              <a:r>
                <a:rPr lang="en-US" altLang="zh-CN" sz="1600">
                  <a:solidFill>
                    <a:schemeClr val="bg1"/>
                  </a:solidFill>
                  <a:latin typeface="+mn-ea"/>
                </a:rPr>
                <a:t>=2</a:t>
              </a:r>
              <a:r>
                <a:rPr lang="zh-CN" altLang="en-US" sz="1600">
                  <a:solidFill>
                    <a:schemeClr val="bg1"/>
                  </a:solidFill>
                  <a:latin typeface="+mn-ea"/>
                </a:rPr>
                <a:t>比特币</a:t>
              </a:r>
              <a:r>
                <a:rPr lang="en-US" altLang="zh-CN" sz="1600">
                  <a:solidFill>
                    <a:schemeClr val="bg1"/>
                  </a:solidFill>
                  <a:latin typeface="+mn-ea"/>
                </a:rPr>
                <a:t>+1</a:t>
              </a:r>
              <a:r>
                <a:rPr lang="zh-CN" altLang="en-US" sz="1600">
                  <a:solidFill>
                    <a:schemeClr val="bg1"/>
                  </a:solidFill>
                  <a:latin typeface="+mn-ea"/>
                </a:rPr>
                <a:t>比特币</a:t>
              </a:r>
              <a:r>
                <a:rPr lang="en-US" altLang="zh-CN" sz="1600">
                  <a:solidFill>
                    <a:schemeClr val="bg1"/>
                  </a:solidFill>
                  <a:latin typeface="+mn-ea"/>
                </a:rPr>
                <a:t>=3</a:t>
              </a:r>
              <a:r>
                <a:rPr lang="zh-CN" altLang="en-US" sz="1600">
                  <a:solidFill>
                    <a:schemeClr val="bg1"/>
                  </a:solidFill>
                  <a:latin typeface="+mn-ea"/>
                </a:rPr>
                <a:t>比特币。</a:t>
              </a:r>
              <a:endParaRPr lang="en-US" sz="1500" dirty="0">
                <a:solidFill>
                  <a:schemeClr val="bg1"/>
                </a:solidFill>
                <a:latin typeface="+mn-ea"/>
              </a:endParaRPr>
            </a:p>
          </p:txBody>
        </p:sp>
      </p:grpSp>
      <p:sp>
        <p:nvSpPr>
          <p:cNvPr id="53" name="TextBox 19"/>
          <p:cNvSpPr txBox="1"/>
          <p:nvPr/>
        </p:nvSpPr>
        <p:spPr>
          <a:xfrm>
            <a:off x="6542439" y="4324479"/>
            <a:ext cx="625441"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1800" smtClean="0">
                <a:latin typeface="+mn-lt"/>
              </a:rPr>
              <a:t>3</a:t>
            </a:r>
            <a:endParaRPr lang="en-US" sz="1800" dirty="0">
              <a:latin typeface="+mn-lt"/>
            </a:endParaRPr>
          </a:p>
        </p:txBody>
      </p:sp>
      <p:grpSp>
        <p:nvGrpSpPr>
          <p:cNvPr id="54" name="组合 53"/>
          <p:cNvGrpSpPr/>
          <p:nvPr/>
        </p:nvGrpSpPr>
        <p:grpSpPr>
          <a:xfrm>
            <a:off x="7447237" y="5701005"/>
            <a:ext cx="3919264" cy="1001099"/>
            <a:chOff x="2628600" y="2470341"/>
            <a:chExt cx="3836207" cy="1626127"/>
          </a:xfrm>
        </p:grpSpPr>
        <p:grpSp>
          <p:nvGrpSpPr>
            <p:cNvPr id="55" name="组合 54"/>
            <p:cNvGrpSpPr/>
            <p:nvPr/>
          </p:nvGrpSpPr>
          <p:grpSpPr>
            <a:xfrm>
              <a:off x="2628600" y="2470341"/>
              <a:ext cx="3836207" cy="1626127"/>
              <a:chOff x="2628600" y="2470341"/>
              <a:chExt cx="3836207" cy="1626127"/>
            </a:xfrm>
          </p:grpSpPr>
          <p:sp>
            <p:nvSpPr>
              <p:cNvPr id="57" name="矩形 56"/>
              <p:cNvSpPr/>
              <p:nvPr/>
            </p:nvSpPr>
            <p:spPr>
              <a:xfrm>
                <a:off x="2628600" y="2481944"/>
                <a:ext cx="3836207" cy="1614524"/>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2628601" y="2470341"/>
                <a:ext cx="596412" cy="507426"/>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19"/>
            <p:cNvSpPr txBox="1"/>
            <p:nvPr/>
          </p:nvSpPr>
          <p:spPr>
            <a:xfrm>
              <a:off x="2927903" y="2545101"/>
              <a:ext cx="3483466" cy="107238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nSpc>
                  <a:spcPts val="2200"/>
                </a:lnSpc>
              </a:pPr>
              <a:r>
                <a:rPr lang="zh-CN" altLang="en-US" sz="1600" smtClean="0">
                  <a:solidFill>
                    <a:schemeClr val="bg1"/>
                  </a:solidFill>
                  <a:latin typeface="+mn-ea"/>
                </a:rPr>
                <a:t>       节</a:t>
              </a:r>
              <a:r>
                <a:rPr lang="zh-CN" altLang="en-US" sz="1600">
                  <a:solidFill>
                    <a:schemeClr val="bg1"/>
                  </a:solidFill>
                  <a:latin typeface="+mn-ea"/>
                </a:rPr>
                <a:t>点把这个交易广播给周围的节点，一传十十传百，直到所有节点都收到这笔交易。</a:t>
              </a:r>
              <a:endParaRPr lang="en-US" sz="1500" dirty="0">
                <a:solidFill>
                  <a:schemeClr val="bg1"/>
                </a:solidFill>
                <a:latin typeface="+mn-ea"/>
              </a:endParaRPr>
            </a:p>
          </p:txBody>
        </p:sp>
      </p:grpSp>
      <p:sp>
        <p:nvSpPr>
          <p:cNvPr id="60" name="TextBox 19"/>
          <p:cNvSpPr txBox="1"/>
          <p:nvPr/>
        </p:nvSpPr>
        <p:spPr>
          <a:xfrm>
            <a:off x="7424073" y="5656236"/>
            <a:ext cx="632489"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1800" smtClean="0">
                <a:latin typeface="+mn-lt"/>
              </a:rPr>
              <a:t>4</a:t>
            </a:r>
            <a:endParaRPr lang="en-US" sz="1800" dirty="0">
              <a:latin typeface="+mn-lt"/>
            </a:endParaRPr>
          </a:p>
        </p:txBody>
      </p:sp>
    </p:spTree>
    <p:extLst>
      <p:ext uri="{BB962C8B-B14F-4D97-AF65-F5344CB8AC3E}">
        <p14:creationId xmlns:p14="http://schemas.microsoft.com/office/powerpoint/2010/main" val="2377787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055688" y="2835274"/>
            <a:ext cx="3149600" cy="3731764"/>
            <a:chOff x="1055688" y="2901949"/>
            <a:chExt cx="3149600" cy="2932793"/>
          </a:xfrm>
        </p:grpSpPr>
        <p:sp>
          <p:nvSpPr>
            <p:cNvPr id="2" name="矩形 1"/>
            <p:cNvSpPr/>
            <p:nvPr/>
          </p:nvSpPr>
          <p:spPr>
            <a:xfrm>
              <a:off x="1055688" y="2901949"/>
              <a:ext cx="3149600" cy="293279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4"/>
            <p:cNvSpPr/>
            <p:nvPr/>
          </p:nvSpPr>
          <p:spPr>
            <a:xfrm>
              <a:off x="1153552" y="2932611"/>
              <a:ext cx="425084" cy="352704"/>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1250830" y="3441990"/>
              <a:ext cx="2812212" cy="2267639"/>
            </a:xfrm>
            <a:prstGeom prst="rect">
              <a:avLst/>
            </a:prstGeom>
            <a:noFill/>
          </p:spPr>
          <p:txBody>
            <a:bodyPr wrap="square" rtlCol="0">
              <a:spAutoFit/>
              <a:scene3d>
                <a:camera prst="orthographicFront"/>
                <a:lightRig rig="threePt" dir="t"/>
              </a:scene3d>
              <a:sp3d contourW="12700"/>
            </a:bodyPr>
            <a:lstStyle/>
            <a:p>
              <a:pPr>
                <a:lnSpc>
                  <a:spcPts val="2200"/>
                </a:lnSpc>
              </a:pPr>
              <a:r>
                <a:rPr lang="zh-CN" altLang="en-US" sz="1400" smtClean="0">
                  <a:solidFill>
                    <a:schemeClr val="bg1">
                      <a:lumMod val="50000"/>
                    </a:schemeClr>
                  </a:solidFill>
                </a:rPr>
                <a:t>       中</a:t>
              </a:r>
              <a:r>
                <a:rPr lang="zh-CN" altLang="en-US" sz="1400">
                  <a:solidFill>
                    <a:schemeClr val="bg1">
                      <a:lumMod val="50000"/>
                    </a:schemeClr>
                  </a:solidFill>
                </a:rPr>
                <a:t>心化的问题很多，比如央行不需要经过你的同意，就可以无穷无尽地印钞票，掠夺你的财富</a:t>
              </a:r>
              <a:r>
                <a:rPr lang="zh-CN" altLang="en-US" sz="1400" smtClean="0">
                  <a:solidFill>
                    <a:schemeClr val="bg1">
                      <a:lumMod val="50000"/>
                    </a:schemeClr>
                  </a:solidFill>
                </a:rPr>
                <a:t>；</a:t>
              </a:r>
              <a:endParaRPr lang="en-US" altLang="zh-CN" sz="1400" smtClean="0">
                <a:solidFill>
                  <a:schemeClr val="bg1">
                    <a:lumMod val="50000"/>
                  </a:schemeClr>
                </a:solidFill>
              </a:endParaRPr>
            </a:p>
            <a:p>
              <a:pPr>
                <a:lnSpc>
                  <a:spcPts val="2200"/>
                </a:lnSpc>
              </a:pPr>
              <a:r>
                <a:rPr lang="en-US" altLang="zh-CN" sz="1400">
                  <a:solidFill>
                    <a:schemeClr val="bg1">
                      <a:lumMod val="50000"/>
                    </a:schemeClr>
                  </a:solidFill>
                </a:rPr>
                <a:t> </a:t>
              </a:r>
              <a:r>
                <a:rPr lang="en-US" altLang="zh-CN" sz="1400" smtClean="0">
                  <a:solidFill>
                    <a:schemeClr val="bg1">
                      <a:lumMod val="50000"/>
                    </a:schemeClr>
                  </a:solidFill>
                </a:rPr>
                <a:t>      </a:t>
              </a:r>
              <a:r>
                <a:rPr lang="zh-CN" altLang="en-US" sz="1400" b="1" smtClean="0">
                  <a:solidFill>
                    <a:schemeClr val="bg1">
                      <a:lumMod val="50000"/>
                    </a:schemeClr>
                  </a:solidFill>
                </a:rPr>
                <a:t>你</a:t>
              </a:r>
              <a:r>
                <a:rPr lang="zh-CN" altLang="en-US" sz="1400" b="1">
                  <a:solidFill>
                    <a:schemeClr val="bg1">
                      <a:lumMod val="50000"/>
                    </a:schemeClr>
                  </a:solidFill>
                </a:rPr>
                <a:t>在银行的钱，实际上不是你的钱，而是银行对你的负债</a:t>
              </a:r>
              <a:r>
                <a:rPr lang="zh-CN" altLang="en-US" sz="1400" b="1" smtClean="0">
                  <a:solidFill>
                    <a:schemeClr val="bg1">
                      <a:lumMod val="50000"/>
                    </a:schemeClr>
                  </a:solidFill>
                </a:rPr>
                <a:t>。           </a:t>
              </a:r>
              <a:endParaRPr lang="en-US" altLang="zh-CN" sz="1400" b="1" smtClean="0">
                <a:solidFill>
                  <a:schemeClr val="bg1">
                    <a:lumMod val="50000"/>
                  </a:schemeClr>
                </a:solidFill>
              </a:endParaRPr>
            </a:p>
            <a:p>
              <a:pPr>
                <a:lnSpc>
                  <a:spcPts val="2200"/>
                </a:lnSpc>
              </a:pPr>
              <a:r>
                <a:rPr lang="en-US" altLang="zh-CN" sz="1400" b="1">
                  <a:solidFill>
                    <a:schemeClr val="bg1">
                      <a:lumMod val="50000"/>
                    </a:schemeClr>
                  </a:solidFill>
                </a:rPr>
                <a:t> </a:t>
              </a:r>
              <a:r>
                <a:rPr lang="en-US" altLang="zh-CN" sz="1400" b="1" smtClean="0">
                  <a:solidFill>
                    <a:schemeClr val="bg1">
                      <a:lumMod val="50000"/>
                    </a:schemeClr>
                  </a:solidFill>
                </a:rPr>
                <a:t>      </a:t>
              </a:r>
              <a:r>
                <a:rPr lang="zh-CN" altLang="en-US" sz="1400" smtClean="0">
                  <a:solidFill>
                    <a:schemeClr val="bg1">
                      <a:lumMod val="50000"/>
                    </a:schemeClr>
                  </a:solidFill>
                </a:rPr>
                <a:t>你</a:t>
              </a:r>
              <a:r>
                <a:rPr lang="zh-CN" altLang="en-US" sz="1400">
                  <a:solidFill>
                    <a:schemeClr val="bg1">
                      <a:lumMod val="50000"/>
                    </a:schemeClr>
                  </a:solidFill>
                </a:rPr>
                <a:t>并不总能从银行里取出你的钱，银行有可能一天只允许你取</a:t>
              </a:r>
              <a:r>
                <a:rPr lang="en-US" altLang="zh-CN" sz="1400">
                  <a:solidFill>
                    <a:schemeClr val="bg1">
                      <a:lumMod val="50000"/>
                    </a:schemeClr>
                  </a:solidFill>
                </a:rPr>
                <a:t>60</a:t>
              </a:r>
              <a:r>
                <a:rPr lang="zh-CN" altLang="en-US" sz="1400">
                  <a:solidFill>
                    <a:schemeClr val="bg1">
                      <a:lumMod val="50000"/>
                    </a:schemeClr>
                  </a:solidFill>
                </a:rPr>
                <a:t>欧</a:t>
              </a:r>
              <a:r>
                <a:rPr lang="zh-CN" altLang="en-US" sz="1400" smtClean="0">
                  <a:solidFill>
                    <a:schemeClr val="bg1">
                      <a:lumMod val="50000"/>
                    </a:schemeClr>
                  </a:solidFill>
                </a:rPr>
                <a:t>元，</a:t>
              </a:r>
              <a:r>
                <a:rPr lang="zh-CN" altLang="en-US" sz="1400">
                  <a:solidFill>
                    <a:schemeClr val="bg1">
                      <a:lumMod val="50000"/>
                    </a:schemeClr>
                  </a:solidFill>
                </a:rPr>
                <a:t>甚至有可能强制没收你的存</a:t>
              </a:r>
              <a:r>
                <a:rPr lang="zh-CN" altLang="en-US" sz="1400" smtClean="0">
                  <a:solidFill>
                    <a:schemeClr val="bg1">
                      <a:lumMod val="50000"/>
                    </a:schemeClr>
                  </a:solidFill>
                </a:rPr>
                <a:t>款。</a:t>
              </a:r>
              <a:endParaRPr lang="en-US" altLang="zh-CN" sz="1400" dirty="0">
                <a:solidFill>
                  <a:schemeClr val="bg1">
                    <a:lumMod val="50000"/>
                  </a:schemeClr>
                </a:solidFill>
              </a:endParaRPr>
            </a:p>
          </p:txBody>
        </p:sp>
      </p:grpSp>
      <p:grpSp>
        <p:nvGrpSpPr>
          <p:cNvPr id="24" name="组合 23"/>
          <p:cNvGrpSpPr/>
          <p:nvPr/>
        </p:nvGrpSpPr>
        <p:grpSpPr>
          <a:xfrm>
            <a:off x="4521201" y="2835274"/>
            <a:ext cx="6434346" cy="3731764"/>
            <a:chOff x="4521201" y="2901949"/>
            <a:chExt cx="3149600" cy="3438466"/>
          </a:xfrm>
        </p:grpSpPr>
        <p:sp>
          <p:nvSpPr>
            <p:cNvPr id="3" name="矩形 2"/>
            <p:cNvSpPr/>
            <p:nvPr/>
          </p:nvSpPr>
          <p:spPr>
            <a:xfrm>
              <a:off x="4521201" y="2901949"/>
              <a:ext cx="3149600" cy="343846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5"/>
            <p:cNvSpPr/>
            <p:nvPr/>
          </p:nvSpPr>
          <p:spPr>
            <a:xfrm>
              <a:off x="4623762" y="2972403"/>
              <a:ext cx="205220" cy="38681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p:cNvSpPr txBox="1"/>
            <p:nvPr/>
          </p:nvSpPr>
          <p:spPr>
            <a:xfrm>
              <a:off x="4710023" y="3199756"/>
              <a:ext cx="2794958" cy="3072659"/>
            </a:xfrm>
            <a:prstGeom prst="rect">
              <a:avLst/>
            </a:prstGeom>
            <a:noFill/>
          </p:spPr>
          <p:txBody>
            <a:bodyPr wrap="square" rtlCol="0">
              <a:spAutoFit/>
              <a:scene3d>
                <a:camera prst="orthographicFront"/>
                <a:lightRig rig="threePt" dir="t"/>
              </a:scene3d>
              <a:sp3d contourW="12700"/>
            </a:bodyPr>
            <a:lstStyle/>
            <a:p>
              <a:r>
                <a:rPr lang="zh-CN" altLang="en-US" sz="1200" smtClean="0">
                  <a:solidFill>
                    <a:schemeClr val="bg1">
                      <a:lumMod val="50000"/>
                    </a:schemeClr>
                  </a:solidFill>
                </a:rPr>
                <a:t>       </a:t>
              </a:r>
              <a:endParaRPr lang="en-US" altLang="zh-CN" sz="1200" smtClean="0">
                <a:solidFill>
                  <a:schemeClr val="bg1">
                    <a:lumMod val="50000"/>
                  </a:schemeClr>
                </a:solidFill>
              </a:endParaRPr>
            </a:p>
            <a:p>
              <a:pPr>
                <a:lnSpc>
                  <a:spcPct val="150000"/>
                </a:lnSpc>
              </a:pPr>
              <a:r>
                <a:rPr lang="zh-CN" altLang="en-US" smtClean="0"/>
                <a:t>      </a:t>
              </a:r>
              <a:r>
                <a:rPr lang="zh-CN" altLang="en-US" sz="1400">
                  <a:solidFill>
                    <a:schemeClr val="bg1">
                      <a:lumMod val="50000"/>
                    </a:schemeClr>
                  </a:solidFill>
                </a:rPr>
                <a:t>虽说私有财产神圣不可侵犯，但人们对此毫无办法。          </a:t>
              </a:r>
              <a:endParaRPr lang="en-US" altLang="zh-CN" sz="1400" smtClean="0">
                <a:solidFill>
                  <a:schemeClr val="bg1">
                    <a:lumMod val="50000"/>
                  </a:schemeClr>
                </a:solidFill>
              </a:endParaRPr>
            </a:p>
            <a:p>
              <a:pPr>
                <a:lnSpc>
                  <a:spcPct val="150000"/>
                </a:lnSpc>
              </a:pPr>
              <a:r>
                <a:rPr lang="en-US" altLang="zh-CN" sz="1400">
                  <a:solidFill>
                    <a:schemeClr val="bg1">
                      <a:lumMod val="50000"/>
                    </a:schemeClr>
                  </a:solidFill>
                </a:rPr>
                <a:t> </a:t>
              </a:r>
              <a:r>
                <a:rPr lang="en-US" altLang="zh-CN" sz="1400" smtClean="0">
                  <a:solidFill>
                    <a:schemeClr val="bg1">
                      <a:lumMod val="50000"/>
                    </a:schemeClr>
                  </a:solidFill>
                </a:rPr>
                <a:t>       </a:t>
              </a:r>
              <a:r>
                <a:rPr lang="zh-CN" altLang="en-US" sz="1400" smtClean="0">
                  <a:solidFill>
                    <a:schemeClr val="bg1">
                      <a:lumMod val="50000"/>
                    </a:schemeClr>
                  </a:solidFill>
                </a:rPr>
                <a:t>在</a:t>
              </a:r>
              <a:r>
                <a:rPr lang="zh-CN" altLang="en-US" sz="1400">
                  <a:solidFill>
                    <a:schemeClr val="bg1">
                      <a:lumMod val="50000"/>
                    </a:schemeClr>
                  </a:solidFill>
                </a:rPr>
                <a:t>比特币中这些劣行将不复存在，比特币是一个完全脱离银行，只依靠互联网运行的货币系统，即使是政府执法部门，也无法查封或没收比特币；</a:t>
              </a:r>
              <a:endParaRPr lang="en-US" altLang="zh-CN" sz="1400">
                <a:solidFill>
                  <a:schemeClr val="bg1">
                    <a:lumMod val="50000"/>
                  </a:schemeClr>
                </a:solidFill>
              </a:endParaRPr>
            </a:p>
            <a:p>
              <a:pPr>
                <a:lnSpc>
                  <a:spcPct val="150000"/>
                </a:lnSpc>
              </a:pPr>
              <a:r>
                <a:rPr lang="en-US" altLang="zh-CN" sz="1400">
                  <a:solidFill>
                    <a:schemeClr val="bg1">
                      <a:lumMod val="50000"/>
                    </a:schemeClr>
                  </a:solidFill>
                </a:rPr>
                <a:t>       </a:t>
              </a:r>
              <a:r>
                <a:rPr lang="zh-CN" altLang="en-US" sz="1400">
                  <a:solidFill>
                    <a:schemeClr val="bg1">
                      <a:lumMod val="50000"/>
                    </a:schemeClr>
                  </a:solidFill>
                </a:rPr>
                <a:t>除非彻底关停互联网，否则也无法封杀比特币网络。在比特币系统里，</a:t>
              </a:r>
              <a:endParaRPr lang="en-US" altLang="zh-CN" sz="1400">
                <a:solidFill>
                  <a:schemeClr val="bg1">
                    <a:lumMod val="50000"/>
                  </a:schemeClr>
                </a:solidFill>
              </a:endParaRPr>
            </a:p>
            <a:p>
              <a:pPr>
                <a:lnSpc>
                  <a:spcPct val="150000"/>
                </a:lnSpc>
              </a:pPr>
              <a:r>
                <a:rPr lang="en-US" altLang="zh-CN" sz="1400">
                  <a:solidFill>
                    <a:schemeClr val="bg1">
                      <a:lumMod val="50000"/>
                    </a:schemeClr>
                  </a:solidFill>
                </a:rPr>
                <a:t>       </a:t>
              </a:r>
              <a:r>
                <a:rPr lang="zh-CN" altLang="en-US" sz="1400">
                  <a:solidFill>
                    <a:schemeClr val="bg1">
                      <a:lumMod val="50000"/>
                    </a:schemeClr>
                  </a:solidFill>
                </a:rPr>
                <a:t>你能真正掌握你的钱，而不是通过银行间接掌握你的钱，</a:t>
              </a:r>
              <a:endParaRPr lang="en-US" altLang="zh-CN" sz="1400">
                <a:solidFill>
                  <a:schemeClr val="bg1">
                    <a:lumMod val="50000"/>
                  </a:schemeClr>
                </a:solidFill>
              </a:endParaRPr>
            </a:p>
            <a:p>
              <a:pPr>
                <a:lnSpc>
                  <a:spcPct val="150000"/>
                </a:lnSpc>
              </a:pPr>
              <a:r>
                <a:rPr lang="en-US" altLang="zh-CN" sz="1400">
                  <a:solidFill>
                    <a:schemeClr val="bg1">
                      <a:lumMod val="50000"/>
                    </a:schemeClr>
                  </a:solidFill>
                </a:rPr>
                <a:t>       </a:t>
              </a:r>
              <a:r>
                <a:rPr lang="zh-CN" altLang="en-US" sz="1400">
                  <a:solidFill>
                    <a:schemeClr val="bg1">
                      <a:lumMod val="50000"/>
                    </a:schemeClr>
                  </a:solidFill>
                </a:rPr>
                <a:t>比特币在人类历史上</a:t>
              </a:r>
              <a:r>
                <a:rPr lang="zh-CN" altLang="en-US" sz="1400" b="1">
                  <a:solidFill>
                    <a:schemeClr val="bg1">
                      <a:lumMod val="50000"/>
                    </a:schemeClr>
                  </a:solidFill>
                </a:rPr>
                <a:t>第一次用技术手段保证了私有财产神圣不可侵犯。</a:t>
              </a:r>
              <a:endParaRPr lang="en-US" altLang="zh-CN" sz="1400" b="1" dirty="0">
                <a:solidFill>
                  <a:schemeClr val="bg1">
                    <a:lumMod val="50000"/>
                  </a:schemeClr>
                </a:solidFill>
              </a:endParaRPr>
            </a:p>
          </p:txBody>
        </p:sp>
      </p:grpSp>
      <p:sp>
        <p:nvSpPr>
          <p:cNvPr id="17" name="文本框 16"/>
          <p:cNvSpPr txBox="1"/>
          <p:nvPr/>
        </p:nvSpPr>
        <p:spPr>
          <a:xfrm>
            <a:off x="1055688" y="1681374"/>
            <a:ext cx="10080625" cy="83099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smtClean="0">
                <a:solidFill>
                  <a:schemeClr val="bg1">
                    <a:lumMod val="50000"/>
                  </a:schemeClr>
                </a:solidFill>
              </a:rPr>
              <a:t>       比</a:t>
            </a:r>
            <a:r>
              <a:rPr lang="zh-CN" altLang="en-US" sz="1600">
                <a:solidFill>
                  <a:schemeClr val="bg1">
                    <a:lumMod val="50000"/>
                  </a:schemeClr>
                </a:solidFill>
              </a:rPr>
              <a:t>特币网络由全体比特币用户共同控制，除非绝大部分比特币用户一致同意做出某个改变（例如规则修改或版本升级），否则</a:t>
            </a:r>
            <a:r>
              <a:rPr lang="zh-CN" altLang="en-US" sz="1600" b="1">
                <a:solidFill>
                  <a:schemeClr val="bg1">
                    <a:lumMod val="50000"/>
                  </a:schemeClr>
                </a:solidFill>
              </a:rPr>
              <a:t>任何人或组织都无法改变或停止比特币运行</a:t>
            </a:r>
            <a:r>
              <a:rPr lang="zh-CN" altLang="en-US" sz="1200" b="1">
                <a:solidFill>
                  <a:schemeClr val="bg1">
                    <a:lumMod val="50000"/>
                  </a:schemeClr>
                </a:solidFill>
              </a:rPr>
              <a:t>。</a:t>
            </a:r>
            <a:endParaRPr lang="en-US" altLang="zh-CN" sz="1200" b="1" dirty="0">
              <a:solidFill>
                <a:schemeClr val="bg1">
                  <a:lumMod val="50000"/>
                </a:schemeClr>
              </a:solidFill>
            </a:endParaRPr>
          </a:p>
        </p:txBody>
      </p:sp>
      <p:sp>
        <p:nvSpPr>
          <p:cNvPr id="18"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比特币去中心化的意义</a:t>
            </a:r>
            <a:endParaRPr lang="en-US" sz="3200" b="1" dirty="0">
              <a:latin typeface="+mn-ea"/>
            </a:endParaRPr>
          </a:p>
        </p:txBody>
      </p:sp>
      <p:sp>
        <p:nvSpPr>
          <p:cNvPr id="19" name="灯片编号占位符 18"/>
          <p:cNvSpPr>
            <a:spLocks noGrp="1"/>
          </p:cNvSpPr>
          <p:nvPr>
            <p:ph type="sldNum" sz="quarter" idx="4294967295"/>
          </p:nvPr>
        </p:nvSpPr>
        <p:spPr>
          <a:xfrm>
            <a:off x="890014" y="183151"/>
            <a:ext cx="648153" cy="365125"/>
          </a:xfrm>
        </p:spPr>
        <p:txBody>
          <a:bodyPr/>
          <a:lstStyle/>
          <a:p>
            <a:fld id="{1E5B29A9-5820-46BE-83DA-BE1F926704E3}" type="slidenum">
              <a:rPr lang="zh-CN" altLang="en-US" smtClean="0"/>
              <a:pPr/>
              <a:t>12</a:t>
            </a:fld>
            <a:endParaRPr lang="zh-CN" altLang="en-US" dirty="0"/>
          </a:p>
        </p:txBody>
      </p:sp>
    </p:spTree>
    <p:extLst>
      <p:ext uri="{BB962C8B-B14F-4D97-AF65-F5344CB8AC3E}">
        <p14:creationId xmlns:p14="http://schemas.microsoft.com/office/powerpoint/2010/main" val="1234702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05275" y="561975"/>
            <a:ext cx="7524750" cy="57340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8293283" y="4889804"/>
            <a:ext cx="2698175" cy="694558"/>
            <a:chOff x="2005088" y="3062557"/>
            <a:chExt cx="2698175" cy="694558"/>
          </a:xfrm>
        </p:grpSpPr>
        <p:sp>
          <p:nvSpPr>
            <p:cNvPr id="11" name="文本框 10"/>
            <p:cNvSpPr txBox="1"/>
            <p:nvPr/>
          </p:nvSpPr>
          <p:spPr>
            <a:xfrm>
              <a:off x="2005088" y="3062557"/>
              <a:ext cx="2698175" cy="523220"/>
            </a:xfrm>
            <a:prstGeom prst="rect">
              <a:avLst/>
            </a:prstGeom>
            <a:noFill/>
          </p:spPr>
          <p:txBody>
            <a:bodyPr wrap="none" rtlCol="0">
              <a:spAutoFit/>
              <a:scene3d>
                <a:camera prst="orthographicFront"/>
                <a:lightRig rig="threePt" dir="t"/>
              </a:scene3d>
              <a:sp3d contourW="12700"/>
            </a:bodyPr>
            <a:lstStyle/>
            <a:p>
              <a:r>
                <a:rPr lang="zh-CN" altLang="en-US" sz="2800" b="1">
                  <a:solidFill>
                    <a:schemeClr val="bg1"/>
                  </a:solidFill>
                </a:rPr>
                <a:t>比特币的价值？</a:t>
              </a:r>
            </a:p>
          </p:txBody>
        </p:sp>
        <p:sp>
          <p:nvSpPr>
            <p:cNvPr id="12" name="文本框 11"/>
            <p:cNvSpPr txBox="1"/>
            <p:nvPr/>
          </p:nvSpPr>
          <p:spPr>
            <a:xfrm>
              <a:off x="2563508" y="3495505"/>
              <a:ext cx="1946367" cy="261610"/>
            </a:xfrm>
            <a:prstGeom prst="rect">
              <a:avLst/>
            </a:prstGeom>
            <a:noFill/>
          </p:spPr>
          <p:txBody>
            <a:bodyPr wrap="none" rtlCol="0">
              <a:spAutoFit/>
              <a:scene3d>
                <a:camera prst="orthographicFront"/>
                <a:lightRig rig="threePt" dir="t"/>
              </a:scene3d>
              <a:sp3d contourW="12700"/>
            </a:bodyPr>
            <a:lstStyle/>
            <a:p>
              <a:r>
                <a:rPr lang="en-US" altLang="zh-CN" sz="1100">
                  <a:solidFill>
                    <a:schemeClr val="bg1"/>
                  </a:solidFill>
                </a:rPr>
                <a:t>What is the value of bitcoin?</a:t>
              </a:r>
            </a:p>
          </p:txBody>
        </p:sp>
      </p:grpSp>
      <p:sp>
        <p:nvSpPr>
          <p:cNvPr id="10" name="文本框 9"/>
          <p:cNvSpPr txBox="1"/>
          <p:nvPr/>
        </p:nvSpPr>
        <p:spPr>
          <a:xfrm>
            <a:off x="9530360" y="3510867"/>
            <a:ext cx="1441420" cy="1446550"/>
          </a:xfrm>
          <a:prstGeom prst="rect">
            <a:avLst/>
          </a:prstGeom>
          <a:noFill/>
        </p:spPr>
        <p:txBody>
          <a:bodyPr wrap="none" rtlCol="0">
            <a:spAutoFit/>
            <a:scene3d>
              <a:camera prst="orthographicFront"/>
              <a:lightRig rig="threePt" dir="t"/>
            </a:scene3d>
            <a:sp3d contourW="12700"/>
          </a:bodyPr>
          <a:lstStyle/>
          <a:p>
            <a:pPr algn="r"/>
            <a:r>
              <a:rPr lang="en-US" altLang="zh-CN" sz="8800" b="1" smtClean="0">
                <a:solidFill>
                  <a:schemeClr val="bg1"/>
                </a:solidFill>
              </a:rPr>
              <a:t>03</a:t>
            </a:r>
            <a:endParaRPr lang="zh-CN" altLang="en-US" sz="8800" b="1" dirty="0">
              <a:solidFill>
                <a:schemeClr val="bg1"/>
              </a:solidFill>
            </a:endParaRPr>
          </a:p>
        </p:txBody>
      </p:sp>
      <p:pic>
        <p:nvPicPr>
          <p:cNvPr id="17" name="图片占位符 16"/>
          <p:cNvPicPr>
            <a:picLocks noGrp="1" noChangeAspect="1"/>
          </p:cNvPicPr>
          <p:nvPr>
            <p:ph type="pic" sz="quarter" idx="10"/>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61975" y="562753"/>
            <a:ext cx="3257550" cy="1727761"/>
          </a:xfrm>
        </p:spPr>
      </p:pic>
      <p:pic>
        <p:nvPicPr>
          <p:cNvPr id="19" name="图片占位符 18"/>
          <p:cNvPicPr>
            <a:picLocks noGrp="1" noChangeAspect="1"/>
          </p:cNvPicPr>
          <p:nvPr>
            <p:ph type="pic" sz="quarter" idx="11"/>
          </p:nvPr>
        </p:nvPicPr>
        <p:blipFill>
          <a:blip r:embed="rId4">
            <a:grayscl/>
            <a:extLst>
              <a:ext uri="{28A0092B-C50C-407E-A947-70E740481C1C}">
                <a14:useLocalDpi xmlns:a14="http://schemas.microsoft.com/office/drawing/2010/main" val="0"/>
              </a:ext>
            </a:extLst>
          </a:blip>
          <a:stretch>
            <a:fillRect/>
          </a:stretch>
        </p:blipFill>
        <p:spPr>
          <a:xfrm>
            <a:off x="561975" y="2565119"/>
            <a:ext cx="3257550" cy="1727761"/>
          </a:xfrm>
        </p:spPr>
      </p:pic>
      <p:pic>
        <p:nvPicPr>
          <p:cNvPr id="21" name="图片占位符 20"/>
          <p:cNvPicPr>
            <a:picLocks noGrp="1" noChangeAspect="1"/>
          </p:cNvPicPr>
          <p:nvPr>
            <p:ph type="pic" sz="quarter" idx="12"/>
          </p:nvPr>
        </p:nvPicPr>
        <p:blipFill>
          <a:blip r:embed="rId5">
            <a:grayscl/>
            <a:extLst>
              <a:ext uri="{28A0092B-C50C-407E-A947-70E740481C1C}">
                <a14:useLocalDpi xmlns:a14="http://schemas.microsoft.com/office/drawing/2010/main" val="0"/>
              </a:ext>
            </a:extLst>
          </a:blip>
          <a:stretch>
            <a:fillRect/>
          </a:stretch>
        </p:blipFill>
        <p:spPr>
          <a:xfrm>
            <a:off x="561975" y="4567486"/>
            <a:ext cx="3257550" cy="1727761"/>
          </a:xfrm>
        </p:spPr>
      </p:pic>
    </p:spTree>
    <p:extLst>
      <p:ext uri="{BB962C8B-B14F-4D97-AF65-F5344CB8AC3E}">
        <p14:creationId xmlns:p14="http://schemas.microsoft.com/office/powerpoint/2010/main" val="1293316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259192" y="2131942"/>
            <a:ext cx="3673614" cy="3673614"/>
            <a:chOff x="4259192" y="2131942"/>
            <a:chExt cx="3673614" cy="3673614"/>
          </a:xfrm>
        </p:grpSpPr>
        <p:sp>
          <p:nvSpPr>
            <p:cNvPr id="4" name="空心弧 3"/>
            <p:cNvSpPr/>
            <p:nvPr/>
          </p:nvSpPr>
          <p:spPr>
            <a:xfrm>
              <a:off x="4682115" y="2554865"/>
              <a:ext cx="2827768" cy="2827768"/>
            </a:xfrm>
            <a:prstGeom prst="blockArc">
              <a:avLst>
                <a:gd name="adj1" fmla="val 10800000"/>
                <a:gd name="adj2" fmla="val 1620000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 name="空心弧 4"/>
            <p:cNvSpPr/>
            <p:nvPr/>
          </p:nvSpPr>
          <p:spPr>
            <a:xfrm>
              <a:off x="4682115" y="2554865"/>
              <a:ext cx="2827768" cy="2827768"/>
            </a:xfrm>
            <a:prstGeom prst="blockArc">
              <a:avLst>
                <a:gd name="adj1" fmla="val 5400000"/>
                <a:gd name="adj2" fmla="val 1080000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 name="空心弧 5"/>
            <p:cNvSpPr/>
            <p:nvPr/>
          </p:nvSpPr>
          <p:spPr>
            <a:xfrm>
              <a:off x="4682115" y="2554865"/>
              <a:ext cx="2827768" cy="2827768"/>
            </a:xfrm>
            <a:prstGeom prst="blockArc">
              <a:avLst>
                <a:gd name="adj1" fmla="val 0"/>
                <a:gd name="adj2" fmla="val 540000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空心弧 6"/>
            <p:cNvSpPr/>
            <p:nvPr/>
          </p:nvSpPr>
          <p:spPr>
            <a:xfrm>
              <a:off x="4682115" y="2554865"/>
              <a:ext cx="2827768" cy="2827768"/>
            </a:xfrm>
            <a:prstGeom prst="blockArc">
              <a:avLst>
                <a:gd name="adj1" fmla="val 16200000"/>
                <a:gd name="adj2" fmla="val 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任意多边形: 形状 26"/>
            <p:cNvSpPr/>
            <p:nvPr/>
          </p:nvSpPr>
          <p:spPr>
            <a:xfrm>
              <a:off x="5640263" y="3553613"/>
              <a:ext cx="911472" cy="83027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7519" tIns="227519" rIns="227519" bIns="227519"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289050">
                <a:lnSpc>
                  <a:spcPct val="90000"/>
                </a:lnSpc>
                <a:spcBef>
                  <a:spcPct val="0"/>
                </a:spcBef>
                <a:spcAft>
                  <a:spcPct val="35000"/>
                </a:spcAft>
                <a:buNone/>
              </a:pPr>
              <a:endParaRPr lang="zh-CN" altLang="en-US" sz="2900" kern="1200"/>
            </a:p>
          </p:txBody>
        </p:sp>
        <p:sp>
          <p:nvSpPr>
            <p:cNvPr id="9" name="任意多边形: 形状 8"/>
            <p:cNvSpPr/>
            <p:nvPr/>
          </p:nvSpPr>
          <p:spPr>
            <a:xfrm>
              <a:off x="5640263" y="2131942"/>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75000"/>
                      <a:lumOff val="25000"/>
                    </a:schemeClr>
                  </a:solidFill>
                </a:rPr>
                <a:t>01</a:t>
              </a:r>
              <a:endParaRPr lang="zh-CN" altLang="en-US" sz="2000" dirty="0">
                <a:solidFill>
                  <a:schemeClr val="tx1">
                    <a:lumMod val="75000"/>
                    <a:lumOff val="25000"/>
                  </a:schemeClr>
                </a:solidFill>
              </a:endParaRPr>
            </a:p>
          </p:txBody>
        </p:sp>
        <p:sp>
          <p:nvSpPr>
            <p:cNvPr id="10" name="任意多边形: 形状 9"/>
            <p:cNvSpPr/>
            <p:nvPr/>
          </p:nvSpPr>
          <p:spPr>
            <a:xfrm>
              <a:off x="7021334" y="3513013"/>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02</a:t>
              </a:r>
              <a:endParaRPr lang="zh-CN" altLang="en-US" sz="2000" dirty="0"/>
            </a:p>
          </p:txBody>
        </p:sp>
        <p:sp>
          <p:nvSpPr>
            <p:cNvPr id="11" name="任意多边形: 形状 10"/>
            <p:cNvSpPr/>
            <p:nvPr/>
          </p:nvSpPr>
          <p:spPr>
            <a:xfrm>
              <a:off x="5640263" y="4894084"/>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75000"/>
                      <a:lumOff val="25000"/>
                    </a:schemeClr>
                  </a:solidFill>
                </a:rPr>
                <a:t>03</a:t>
              </a:r>
              <a:endParaRPr lang="zh-CN" altLang="en-US" sz="2000" dirty="0">
                <a:solidFill>
                  <a:schemeClr val="tx1">
                    <a:lumMod val="75000"/>
                    <a:lumOff val="25000"/>
                  </a:schemeClr>
                </a:solidFill>
              </a:endParaRPr>
            </a:p>
          </p:txBody>
        </p:sp>
        <p:sp>
          <p:nvSpPr>
            <p:cNvPr id="12" name="任意多边形: 形状 11"/>
            <p:cNvSpPr/>
            <p:nvPr/>
          </p:nvSpPr>
          <p:spPr>
            <a:xfrm>
              <a:off x="4259192" y="3513013"/>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04</a:t>
              </a:r>
              <a:endParaRPr lang="zh-CN" altLang="en-US" sz="2000" dirty="0"/>
            </a:p>
          </p:txBody>
        </p:sp>
      </p:grpSp>
      <p:grpSp>
        <p:nvGrpSpPr>
          <p:cNvPr id="13" name="组合 12"/>
          <p:cNvGrpSpPr/>
          <p:nvPr/>
        </p:nvGrpSpPr>
        <p:grpSpPr>
          <a:xfrm>
            <a:off x="7932807" y="1849013"/>
            <a:ext cx="3885384" cy="2098876"/>
            <a:chOff x="5394700" y="1317507"/>
            <a:chExt cx="3254081" cy="2098876"/>
          </a:xfrm>
        </p:grpSpPr>
        <p:sp>
          <p:nvSpPr>
            <p:cNvPr id="14" name="TextBox 19"/>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a:latin typeface="+mn-ea"/>
                </a:rPr>
                <a:t>智能合约</a:t>
              </a:r>
              <a:endParaRPr lang="en-US" sz="2000" dirty="0">
                <a:latin typeface="+mn-ea"/>
              </a:endParaRPr>
            </a:p>
          </p:txBody>
        </p:sp>
        <p:sp>
          <p:nvSpPr>
            <p:cNvPr id="15" name="文本框 14"/>
            <p:cNvSpPr txBox="1"/>
            <p:nvPr/>
          </p:nvSpPr>
          <p:spPr>
            <a:xfrm>
              <a:off x="5394701" y="1662057"/>
              <a:ext cx="3254080" cy="1754326"/>
            </a:xfrm>
            <a:prstGeom prst="rect">
              <a:avLst/>
            </a:prstGeom>
            <a:noFill/>
          </p:spPr>
          <p:txBody>
            <a:bodyPr wrap="square" rtlCol="0">
              <a:spAutoFit/>
              <a:scene3d>
                <a:camera prst="orthographicFront"/>
                <a:lightRig rig="threePt" dir="t"/>
              </a:scene3d>
              <a:sp3d contourW="12700"/>
            </a:bodyPr>
            <a:lstStyle/>
            <a:p>
              <a:r>
                <a:rPr lang="zh-CN" altLang="en-US" sz="1200" smtClean="0">
                  <a:solidFill>
                    <a:schemeClr val="bg1">
                      <a:lumMod val="50000"/>
                    </a:schemeClr>
                  </a:solidFill>
                </a:rPr>
                <a:t>       智</a:t>
              </a:r>
              <a:r>
                <a:rPr lang="zh-CN" altLang="en-US" sz="1200">
                  <a:solidFill>
                    <a:schemeClr val="bg1">
                      <a:lumMod val="50000"/>
                    </a:schemeClr>
                  </a:solidFill>
                </a:rPr>
                <a:t>能合约是一套以编程形式定义的合同 ，无需人为介入即可自动执行</a:t>
              </a:r>
              <a:r>
                <a:rPr lang="zh-CN" altLang="en-US" sz="1200" smtClean="0">
                  <a:solidFill>
                    <a:schemeClr val="bg1">
                      <a:lumMod val="50000"/>
                    </a:schemeClr>
                  </a:solidFill>
                </a:rPr>
                <a:t>。</a:t>
              </a:r>
              <a:endParaRPr lang="en-US" altLang="zh-CN" sz="1200" smtClean="0">
                <a:solidFill>
                  <a:schemeClr val="bg1">
                    <a:lumMod val="50000"/>
                  </a:schemeClr>
                </a:solidFill>
              </a:endParaRPr>
            </a:p>
            <a:p>
              <a:r>
                <a:rPr lang="en-US" altLang="zh-CN" sz="1200">
                  <a:solidFill>
                    <a:schemeClr val="bg1">
                      <a:lumMod val="50000"/>
                    </a:schemeClr>
                  </a:solidFill>
                </a:rPr>
                <a:t> </a:t>
              </a:r>
              <a:r>
                <a:rPr lang="en-US" altLang="zh-CN" sz="1200" smtClean="0">
                  <a:solidFill>
                    <a:schemeClr val="bg1">
                      <a:lumMod val="50000"/>
                    </a:schemeClr>
                  </a:solidFill>
                </a:rPr>
                <a:t>      </a:t>
              </a:r>
              <a:r>
                <a:rPr lang="zh-CN" altLang="en-US" sz="1200" smtClean="0">
                  <a:solidFill>
                    <a:schemeClr val="bg1">
                      <a:lumMod val="50000"/>
                    </a:schemeClr>
                  </a:solidFill>
                </a:rPr>
                <a:t>智</a:t>
              </a:r>
              <a:r>
                <a:rPr lang="zh-CN" altLang="en-US" sz="1200">
                  <a:solidFill>
                    <a:schemeClr val="bg1">
                      <a:lumMod val="50000"/>
                    </a:schemeClr>
                  </a:solidFill>
                </a:rPr>
                <a:t>能合约能操纵真实世界的资产，当一个预先编好的条件被触发时，智能合约执行相应的合同条款，以此实现“可编程的经济”，例如去中心化的股票、保险、赌博等等功能，并在物联网、供应链等领域得到广泛应用</a:t>
              </a:r>
              <a:r>
                <a:rPr lang="zh-CN" altLang="en-US" sz="1200" smtClean="0">
                  <a:solidFill>
                    <a:schemeClr val="bg1">
                      <a:lumMod val="50000"/>
                    </a:schemeClr>
                  </a:solidFill>
                </a:rPr>
                <a:t>。</a:t>
              </a:r>
              <a:endParaRPr lang="en-US" altLang="zh-CN" sz="1200" smtClean="0">
                <a:solidFill>
                  <a:schemeClr val="bg1">
                    <a:lumMod val="50000"/>
                  </a:schemeClr>
                </a:solidFill>
              </a:endParaRPr>
            </a:p>
            <a:p>
              <a:r>
                <a:rPr lang="en-US" altLang="zh-CN" sz="1200">
                  <a:solidFill>
                    <a:schemeClr val="bg1">
                      <a:lumMod val="50000"/>
                    </a:schemeClr>
                  </a:solidFill>
                </a:rPr>
                <a:t> </a:t>
              </a:r>
              <a:r>
                <a:rPr lang="en-US" altLang="zh-CN" sz="1200" smtClean="0">
                  <a:solidFill>
                    <a:schemeClr val="bg1">
                      <a:lumMod val="50000"/>
                    </a:schemeClr>
                  </a:solidFill>
                </a:rPr>
                <a:t>      </a:t>
              </a:r>
              <a:r>
                <a:rPr lang="zh-CN" altLang="en-US" sz="1200" smtClean="0">
                  <a:solidFill>
                    <a:schemeClr val="bg1">
                      <a:lumMod val="50000"/>
                    </a:schemeClr>
                  </a:solidFill>
                </a:rPr>
                <a:t>可</a:t>
              </a:r>
              <a:r>
                <a:rPr lang="zh-CN" altLang="en-US" sz="1200">
                  <a:solidFill>
                    <a:schemeClr val="bg1">
                      <a:lumMod val="50000"/>
                    </a:schemeClr>
                  </a:solidFill>
                </a:rPr>
                <a:t>编程的经济将能显著解决经济运行中的透明和可信问题，降低社会运行成本。</a:t>
              </a:r>
              <a:endParaRPr lang="en-US" altLang="zh-CN" sz="1200" dirty="0">
                <a:solidFill>
                  <a:schemeClr val="bg1">
                    <a:lumMod val="50000"/>
                  </a:schemeClr>
                </a:solidFill>
              </a:endParaRPr>
            </a:p>
          </p:txBody>
        </p:sp>
      </p:grpSp>
      <p:grpSp>
        <p:nvGrpSpPr>
          <p:cNvPr id="16" name="组合 15"/>
          <p:cNvGrpSpPr/>
          <p:nvPr/>
        </p:nvGrpSpPr>
        <p:grpSpPr>
          <a:xfrm>
            <a:off x="7938746" y="4373856"/>
            <a:ext cx="3879445" cy="2283542"/>
            <a:chOff x="5394700" y="1317507"/>
            <a:chExt cx="3203507" cy="2283542"/>
          </a:xfrm>
        </p:grpSpPr>
        <p:sp>
          <p:nvSpPr>
            <p:cNvPr id="17" name="TextBox 19"/>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a:latin typeface="+mn-ea"/>
                </a:rPr>
                <a:t>非法用途</a:t>
              </a:r>
              <a:endParaRPr lang="en-US" sz="2000" dirty="0">
                <a:latin typeface="+mn-ea"/>
              </a:endParaRPr>
            </a:p>
          </p:txBody>
        </p:sp>
        <p:sp>
          <p:nvSpPr>
            <p:cNvPr id="18" name="文本框 17"/>
            <p:cNvSpPr txBox="1"/>
            <p:nvPr/>
          </p:nvSpPr>
          <p:spPr>
            <a:xfrm>
              <a:off x="5394701" y="1662057"/>
              <a:ext cx="3203506" cy="1938992"/>
            </a:xfrm>
            <a:prstGeom prst="rect">
              <a:avLst/>
            </a:prstGeom>
            <a:noFill/>
          </p:spPr>
          <p:txBody>
            <a:bodyPr wrap="square" rtlCol="0">
              <a:spAutoFit/>
              <a:scene3d>
                <a:camera prst="orthographicFront"/>
                <a:lightRig rig="threePt" dir="t"/>
              </a:scene3d>
              <a:sp3d contourW="12700"/>
            </a:bodyPr>
            <a:lstStyle/>
            <a:p>
              <a:r>
                <a:rPr lang="zh-CN" altLang="en-US" sz="1200" smtClean="0">
                  <a:solidFill>
                    <a:schemeClr val="bg1">
                      <a:lumMod val="50000"/>
                    </a:schemeClr>
                  </a:solidFill>
                </a:rPr>
                <a:t>       虽</a:t>
              </a:r>
              <a:r>
                <a:rPr lang="zh-CN" altLang="en-US" sz="1200">
                  <a:solidFill>
                    <a:schemeClr val="bg1">
                      <a:lumMod val="50000"/>
                    </a:schemeClr>
                  </a:solidFill>
                </a:rPr>
                <a:t>然比特币的交易是公开的，但通过混币交易，可使得使得资金的流向无法追查</a:t>
              </a:r>
              <a:r>
                <a:rPr lang="zh-CN" altLang="en-US" sz="1200" smtClean="0">
                  <a:solidFill>
                    <a:schemeClr val="bg1">
                      <a:lumMod val="50000"/>
                    </a:schemeClr>
                  </a:solidFill>
                </a:rPr>
                <a:t>。</a:t>
              </a:r>
              <a:endParaRPr lang="en-US" altLang="zh-CN" sz="1200" smtClean="0">
                <a:solidFill>
                  <a:schemeClr val="bg1">
                    <a:lumMod val="50000"/>
                  </a:schemeClr>
                </a:solidFill>
              </a:endParaRPr>
            </a:p>
            <a:p>
              <a:r>
                <a:rPr lang="en-US" altLang="zh-CN" sz="1200">
                  <a:solidFill>
                    <a:schemeClr val="bg1">
                      <a:lumMod val="50000"/>
                    </a:schemeClr>
                  </a:solidFill>
                </a:rPr>
                <a:t> </a:t>
              </a:r>
              <a:r>
                <a:rPr lang="en-US" altLang="zh-CN" sz="1200" smtClean="0">
                  <a:solidFill>
                    <a:schemeClr val="bg1">
                      <a:lumMod val="50000"/>
                    </a:schemeClr>
                  </a:solidFill>
                </a:rPr>
                <a:t>       </a:t>
              </a:r>
              <a:r>
                <a:rPr lang="zh-CN" altLang="en-US" sz="1200" smtClean="0">
                  <a:solidFill>
                    <a:schemeClr val="bg1">
                      <a:lumMod val="50000"/>
                    </a:schemeClr>
                  </a:solidFill>
                </a:rPr>
                <a:t>例</a:t>
              </a:r>
              <a:r>
                <a:rPr lang="zh-CN" altLang="en-US" sz="1200">
                  <a:solidFill>
                    <a:schemeClr val="bg1">
                      <a:lumMod val="50000"/>
                    </a:schemeClr>
                  </a:solidFill>
                </a:rPr>
                <a:t>如向某交易所充值一笔比特币然后提出，则在公开的交易数据中，充值和提现这两笔交易将再无联系（这就好比往银行存入再取出</a:t>
              </a:r>
              <a:r>
                <a:rPr lang="en-US" altLang="zh-CN" sz="1200">
                  <a:solidFill>
                    <a:schemeClr val="bg1">
                      <a:lumMod val="50000"/>
                    </a:schemeClr>
                  </a:solidFill>
                </a:rPr>
                <a:t>100</a:t>
              </a:r>
              <a:r>
                <a:rPr lang="zh-CN" altLang="en-US" sz="1200">
                  <a:solidFill>
                    <a:schemeClr val="bg1">
                      <a:lumMod val="50000"/>
                    </a:schemeClr>
                  </a:solidFill>
                </a:rPr>
                <a:t>元，取出的</a:t>
              </a:r>
              <a:r>
                <a:rPr lang="en-US" altLang="zh-CN" sz="1200">
                  <a:solidFill>
                    <a:schemeClr val="bg1">
                      <a:lumMod val="50000"/>
                    </a:schemeClr>
                  </a:solidFill>
                </a:rPr>
                <a:t>100</a:t>
              </a:r>
              <a:r>
                <a:rPr lang="zh-CN" altLang="en-US" sz="1200">
                  <a:solidFill>
                    <a:schemeClr val="bg1">
                      <a:lumMod val="50000"/>
                    </a:schemeClr>
                  </a:solidFill>
                </a:rPr>
                <a:t>元钞票不会是存入的那张）</a:t>
              </a:r>
              <a:r>
                <a:rPr lang="zh-CN" altLang="en-US" sz="1200" smtClean="0">
                  <a:solidFill>
                    <a:schemeClr val="bg1">
                      <a:lumMod val="50000"/>
                    </a:schemeClr>
                  </a:solidFill>
                </a:rPr>
                <a:t>。</a:t>
              </a:r>
              <a:endParaRPr lang="en-US" altLang="zh-CN" sz="1200" smtClean="0">
                <a:solidFill>
                  <a:schemeClr val="bg1">
                    <a:lumMod val="50000"/>
                  </a:schemeClr>
                </a:solidFill>
              </a:endParaRPr>
            </a:p>
            <a:p>
              <a:r>
                <a:rPr lang="en-US" altLang="zh-CN" sz="1200">
                  <a:solidFill>
                    <a:schemeClr val="bg1">
                      <a:lumMod val="50000"/>
                    </a:schemeClr>
                  </a:solidFill>
                </a:rPr>
                <a:t> </a:t>
              </a:r>
              <a:r>
                <a:rPr lang="en-US" altLang="zh-CN" sz="1200" smtClean="0">
                  <a:solidFill>
                    <a:schemeClr val="bg1">
                      <a:lumMod val="50000"/>
                    </a:schemeClr>
                  </a:solidFill>
                </a:rPr>
                <a:t>      </a:t>
              </a:r>
              <a:r>
                <a:rPr lang="zh-CN" altLang="en-US" sz="1200" smtClean="0">
                  <a:solidFill>
                    <a:schemeClr val="bg1">
                      <a:lumMod val="50000"/>
                    </a:schemeClr>
                  </a:solidFill>
                </a:rPr>
                <a:t>若</a:t>
              </a:r>
              <a:r>
                <a:rPr lang="zh-CN" altLang="en-US" sz="1200">
                  <a:solidFill>
                    <a:schemeClr val="bg1">
                      <a:lumMod val="50000"/>
                    </a:schemeClr>
                  </a:solidFill>
                </a:rPr>
                <a:t>通过专门的暗网混币器进行延迟混币交易（由</a:t>
              </a:r>
              <a:r>
                <a:rPr lang="en-US" altLang="zh-CN" sz="1200">
                  <a:solidFill>
                    <a:schemeClr val="bg1">
                      <a:lumMod val="50000"/>
                    </a:schemeClr>
                  </a:solidFill>
                </a:rPr>
                <a:t>A2</a:t>
              </a:r>
              <a:r>
                <a:rPr lang="zh-CN" altLang="en-US" sz="1200">
                  <a:solidFill>
                    <a:schemeClr val="bg1">
                      <a:lumMod val="50000"/>
                    </a:schemeClr>
                  </a:solidFill>
                </a:rPr>
                <a:t>执行</a:t>
              </a:r>
              <a:r>
                <a:rPr lang="en-US" altLang="zh-CN" sz="1200">
                  <a:solidFill>
                    <a:schemeClr val="bg1">
                      <a:lumMod val="50000"/>
                    </a:schemeClr>
                  </a:solidFill>
                </a:rPr>
                <a:t>A1</a:t>
              </a:r>
              <a:r>
                <a:rPr lang="zh-CN" altLang="en-US" sz="1200">
                  <a:solidFill>
                    <a:schemeClr val="bg1">
                      <a:lumMod val="50000"/>
                    </a:schemeClr>
                  </a:solidFill>
                </a:rPr>
                <a:t>的交易，由</a:t>
              </a:r>
              <a:r>
                <a:rPr lang="en-US" altLang="zh-CN" sz="1200">
                  <a:solidFill>
                    <a:schemeClr val="bg1">
                      <a:lumMod val="50000"/>
                    </a:schemeClr>
                  </a:solidFill>
                </a:rPr>
                <a:t>A3</a:t>
              </a:r>
              <a:r>
                <a:rPr lang="zh-CN" altLang="en-US" sz="1200">
                  <a:solidFill>
                    <a:schemeClr val="bg1">
                      <a:lumMod val="50000"/>
                    </a:schemeClr>
                  </a:solidFill>
                </a:rPr>
                <a:t>执行</a:t>
              </a:r>
              <a:r>
                <a:rPr lang="en-US" altLang="zh-CN" sz="1200">
                  <a:solidFill>
                    <a:schemeClr val="bg1">
                      <a:lumMod val="50000"/>
                    </a:schemeClr>
                  </a:solidFill>
                </a:rPr>
                <a:t>A2</a:t>
              </a:r>
              <a:r>
                <a:rPr lang="zh-CN" altLang="en-US" sz="1200">
                  <a:solidFill>
                    <a:schemeClr val="bg1">
                      <a:lumMod val="50000"/>
                    </a:schemeClr>
                  </a:solidFill>
                </a:rPr>
                <a:t>的交易</a:t>
              </a:r>
              <a:r>
                <a:rPr lang="en-US" altLang="zh-CN" sz="1200">
                  <a:solidFill>
                    <a:schemeClr val="bg1">
                      <a:lumMod val="50000"/>
                    </a:schemeClr>
                  </a:solidFill>
                </a:rPr>
                <a:t>……</a:t>
              </a:r>
              <a:r>
                <a:rPr lang="zh-CN" altLang="en-US" sz="1200">
                  <a:solidFill>
                    <a:schemeClr val="bg1">
                      <a:lumMod val="50000"/>
                    </a:schemeClr>
                  </a:solidFill>
                </a:rPr>
                <a:t>由</a:t>
              </a:r>
              <a:r>
                <a:rPr lang="en-US" altLang="zh-CN" sz="1200">
                  <a:solidFill>
                    <a:schemeClr val="bg1">
                      <a:lumMod val="50000"/>
                    </a:schemeClr>
                  </a:solidFill>
                </a:rPr>
                <a:t>An</a:t>
              </a:r>
              <a:r>
                <a:rPr lang="zh-CN" altLang="en-US" sz="1200">
                  <a:solidFill>
                    <a:schemeClr val="bg1">
                      <a:lumMod val="50000"/>
                    </a:schemeClr>
                  </a:solidFill>
                </a:rPr>
                <a:t>执行</a:t>
              </a:r>
              <a:r>
                <a:rPr lang="en-US" altLang="zh-CN" sz="1200">
                  <a:solidFill>
                    <a:schemeClr val="bg1">
                      <a:lumMod val="50000"/>
                    </a:schemeClr>
                  </a:solidFill>
                </a:rPr>
                <a:t>A1</a:t>
              </a:r>
              <a:r>
                <a:rPr lang="zh-CN" altLang="en-US" sz="1200">
                  <a:solidFill>
                    <a:schemeClr val="bg1">
                      <a:lumMod val="50000"/>
                    </a:schemeClr>
                  </a:solidFill>
                </a:rPr>
                <a:t>的交易，并延迟分割打乱金额），则资金的流向将完全无法追查。</a:t>
              </a:r>
              <a:endParaRPr lang="en-US" altLang="zh-CN" sz="1200" dirty="0">
                <a:solidFill>
                  <a:schemeClr val="bg1">
                    <a:lumMod val="50000"/>
                  </a:schemeClr>
                </a:solidFill>
              </a:endParaRPr>
            </a:p>
          </p:txBody>
        </p:sp>
      </p:grpSp>
      <p:grpSp>
        <p:nvGrpSpPr>
          <p:cNvPr id="19" name="组合 18"/>
          <p:cNvGrpSpPr/>
          <p:nvPr/>
        </p:nvGrpSpPr>
        <p:grpSpPr>
          <a:xfrm>
            <a:off x="414069" y="1919711"/>
            <a:ext cx="3687207" cy="1914210"/>
            <a:chOff x="5394701" y="1317507"/>
            <a:chExt cx="3203506" cy="1914210"/>
          </a:xfrm>
        </p:grpSpPr>
        <p:sp>
          <p:nvSpPr>
            <p:cNvPr id="20" name="TextBox 19"/>
            <p:cNvSpPr txBox="1"/>
            <p:nvPr/>
          </p:nvSpPr>
          <p:spPr>
            <a:xfrm>
              <a:off x="607614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r"/>
              <a:r>
                <a:rPr lang="zh-CN" altLang="en-US" sz="2000">
                  <a:latin typeface="+mn-ea"/>
                </a:rPr>
                <a:t>支付汇款</a:t>
              </a:r>
              <a:endParaRPr lang="en-US" sz="2000" dirty="0">
                <a:latin typeface="+mn-ea"/>
              </a:endParaRPr>
            </a:p>
          </p:txBody>
        </p:sp>
        <p:sp>
          <p:nvSpPr>
            <p:cNvPr id="21" name="文本框 20"/>
            <p:cNvSpPr txBox="1"/>
            <p:nvPr/>
          </p:nvSpPr>
          <p:spPr>
            <a:xfrm>
              <a:off x="5394701" y="1662057"/>
              <a:ext cx="3203506" cy="1569660"/>
            </a:xfrm>
            <a:prstGeom prst="rect">
              <a:avLst/>
            </a:prstGeom>
            <a:noFill/>
          </p:spPr>
          <p:txBody>
            <a:bodyPr wrap="square" rtlCol="0">
              <a:spAutoFit/>
              <a:scene3d>
                <a:camera prst="orthographicFront"/>
                <a:lightRig rig="threePt" dir="t"/>
              </a:scene3d>
              <a:sp3d contourW="12700"/>
            </a:bodyPr>
            <a:lstStyle/>
            <a:p>
              <a:r>
                <a:rPr lang="zh-CN" altLang="en-US" sz="1200" smtClean="0">
                  <a:solidFill>
                    <a:schemeClr val="bg1">
                      <a:lumMod val="50000"/>
                    </a:schemeClr>
                  </a:solidFill>
                </a:rPr>
                <a:t>       资</a:t>
              </a:r>
              <a:r>
                <a:rPr lang="zh-CN" altLang="en-US" sz="1200">
                  <a:solidFill>
                    <a:schemeClr val="bg1">
                      <a:lumMod val="50000"/>
                    </a:schemeClr>
                  </a:solidFill>
                </a:rPr>
                <a:t>金跨越空间流动是有成本的，资金流动成本以刷卡手续费，跨行费，异地</a:t>
              </a:r>
              <a:r>
                <a:rPr lang="en-US" altLang="zh-CN" sz="1200">
                  <a:solidFill>
                    <a:schemeClr val="bg1">
                      <a:lumMod val="50000"/>
                    </a:schemeClr>
                  </a:solidFill>
                </a:rPr>
                <a:t>/</a:t>
              </a:r>
              <a:r>
                <a:rPr lang="zh-CN" altLang="en-US" sz="1200">
                  <a:solidFill>
                    <a:schemeClr val="bg1">
                      <a:lumMod val="50000"/>
                    </a:schemeClr>
                  </a:solidFill>
                </a:rPr>
                <a:t>跨国汇款费，货币转换费等方式体现出来</a:t>
              </a:r>
              <a:r>
                <a:rPr lang="zh-CN" altLang="en-US" sz="1200" smtClean="0">
                  <a:solidFill>
                    <a:schemeClr val="bg1">
                      <a:lumMod val="50000"/>
                    </a:schemeClr>
                  </a:solidFill>
                </a:rPr>
                <a:t>。</a:t>
              </a:r>
              <a:endParaRPr lang="en-US" altLang="zh-CN" sz="1200" smtClean="0">
                <a:solidFill>
                  <a:schemeClr val="bg1">
                    <a:lumMod val="50000"/>
                  </a:schemeClr>
                </a:solidFill>
              </a:endParaRPr>
            </a:p>
            <a:p>
              <a:r>
                <a:rPr lang="en-US" altLang="zh-CN" sz="1200">
                  <a:solidFill>
                    <a:schemeClr val="bg1">
                      <a:lumMod val="50000"/>
                    </a:schemeClr>
                  </a:solidFill>
                </a:rPr>
                <a:t> </a:t>
              </a:r>
              <a:r>
                <a:rPr lang="en-US" altLang="zh-CN" sz="1200" smtClean="0">
                  <a:solidFill>
                    <a:schemeClr val="bg1">
                      <a:lumMod val="50000"/>
                    </a:schemeClr>
                  </a:solidFill>
                </a:rPr>
                <a:t>      </a:t>
              </a:r>
              <a:r>
                <a:rPr lang="zh-CN" altLang="en-US" sz="1200" smtClean="0">
                  <a:solidFill>
                    <a:schemeClr val="bg1">
                      <a:lumMod val="50000"/>
                    </a:schemeClr>
                  </a:solidFill>
                </a:rPr>
                <a:t>成</a:t>
              </a:r>
              <a:r>
                <a:rPr lang="zh-CN" altLang="en-US" sz="1200">
                  <a:solidFill>
                    <a:schemeClr val="bg1">
                      <a:lumMod val="50000"/>
                    </a:schemeClr>
                  </a:solidFill>
                </a:rPr>
                <a:t>本的本质是政府和银行臃肿的人员、场地、设备等成本。更重要的是，政府往往还会以外汇管制的方式，限制禁止资金跨越国境流动，而比特币则丝毫不受外汇管制的影响。</a:t>
              </a:r>
              <a:endParaRPr lang="en-US" altLang="zh-CN" sz="1200" dirty="0">
                <a:solidFill>
                  <a:schemeClr val="bg1">
                    <a:lumMod val="50000"/>
                  </a:schemeClr>
                </a:solidFill>
              </a:endParaRPr>
            </a:p>
          </p:txBody>
        </p:sp>
      </p:grpSp>
      <p:grpSp>
        <p:nvGrpSpPr>
          <p:cNvPr id="22" name="组合 21"/>
          <p:cNvGrpSpPr/>
          <p:nvPr/>
        </p:nvGrpSpPr>
        <p:grpSpPr>
          <a:xfrm>
            <a:off x="414069" y="4383886"/>
            <a:ext cx="3687208" cy="1360213"/>
            <a:chOff x="5394701" y="1317507"/>
            <a:chExt cx="3203506" cy="1360213"/>
          </a:xfrm>
        </p:grpSpPr>
        <p:sp>
          <p:nvSpPr>
            <p:cNvPr id="23" name="TextBox 19"/>
            <p:cNvSpPr txBox="1"/>
            <p:nvPr/>
          </p:nvSpPr>
          <p:spPr>
            <a:xfrm>
              <a:off x="6153774"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r"/>
              <a:r>
                <a:rPr lang="zh-CN" altLang="en-US" sz="2000">
                  <a:latin typeface="+mn-ea"/>
                </a:rPr>
                <a:t>信息公开</a:t>
              </a:r>
              <a:endParaRPr lang="en-US" sz="2000" dirty="0">
                <a:latin typeface="+mn-ea"/>
              </a:endParaRPr>
            </a:p>
          </p:txBody>
        </p:sp>
        <p:sp>
          <p:nvSpPr>
            <p:cNvPr id="24" name="文本框 23"/>
            <p:cNvSpPr txBox="1"/>
            <p:nvPr/>
          </p:nvSpPr>
          <p:spPr>
            <a:xfrm>
              <a:off x="5394701" y="1662057"/>
              <a:ext cx="3203506" cy="1015663"/>
            </a:xfrm>
            <a:prstGeom prst="rect">
              <a:avLst/>
            </a:prstGeom>
            <a:noFill/>
          </p:spPr>
          <p:txBody>
            <a:bodyPr wrap="square" rtlCol="0">
              <a:spAutoFit/>
              <a:scene3d>
                <a:camera prst="orthographicFront"/>
                <a:lightRig rig="threePt" dir="t"/>
              </a:scene3d>
              <a:sp3d contourW="12700"/>
            </a:bodyPr>
            <a:lstStyle/>
            <a:p>
              <a:r>
                <a:rPr lang="zh-CN" altLang="en-US" sz="1200" smtClean="0">
                  <a:solidFill>
                    <a:schemeClr val="bg1">
                      <a:lumMod val="50000"/>
                    </a:schemeClr>
                  </a:solidFill>
                </a:rPr>
                <a:t>       比</a:t>
              </a:r>
              <a:r>
                <a:rPr lang="zh-CN" altLang="en-US" sz="1200">
                  <a:solidFill>
                    <a:schemeClr val="bg1">
                      <a:lumMod val="50000"/>
                    </a:schemeClr>
                  </a:solidFill>
                </a:rPr>
                <a:t>特币的每一个交易都经过全网广播，所有交易都是人人可见的，也就是说人人都可查看某一比特币地址的所有历史交易，并且这些交易是绝对无法伪造的，这在某些情况下成为特别有用的特性。</a:t>
              </a:r>
              <a:endParaRPr lang="en-US" altLang="zh-CN" sz="1200" dirty="0">
                <a:solidFill>
                  <a:schemeClr val="bg1">
                    <a:lumMod val="50000"/>
                  </a:schemeClr>
                </a:solidFill>
              </a:endParaRPr>
            </a:p>
          </p:txBody>
        </p:sp>
      </p:grpSp>
      <p:sp>
        <p:nvSpPr>
          <p:cNvPr id="25" name="TextBox 19"/>
          <p:cNvSpPr txBox="1"/>
          <p:nvPr/>
        </p:nvSpPr>
        <p:spPr>
          <a:xfrm>
            <a:off x="1298338" y="958853"/>
            <a:ext cx="9595324" cy="52322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800" b="1">
                <a:latin typeface="+mn-ea"/>
              </a:rPr>
              <a:t>比特币价格的根本来源是比特币的价值，价值又来源于用</a:t>
            </a:r>
            <a:r>
              <a:rPr lang="zh-CN" altLang="en-US" sz="2800" b="1" smtClean="0">
                <a:latin typeface="+mn-ea"/>
              </a:rPr>
              <a:t>途</a:t>
            </a:r>
            <a:endParaRPr lang="en-US" sz="2800" b="1" dirty="0">
              <a:latin typeface="+mn-ea"/>
            </a:endParaRPr>
          </a:p>
        </p:txBody>
      </p:sp>
      <p:sp>
        <p:nvSpPr>
          <p:cNvPr id="26" name="灯片编号占位符 25"/>
          <p:cNvSpPr>
            <a:spLocks noGrp="1"/>
          </p:cNvSpPr>
          <p:nvPr>
            <p:ph type="sldNum" sz="quarter" idx="4294967295"/>
          </p:nvPr>
        </p:nvSpPr>
        <p:spPr>
          <a:xfrm>
            <a:off x="890014" y="183151"/>
            <a:ext cx="648153" cy="365125"/>
          </a:xfrm>
        </p:spPr>
        <p:txBody>
          <a:bodyPr/>
          <a:lstStyle/>
          <a:p>
            <a:fld id="{1E5B29A9-5820-46BE-83DA-BE1F926704E3}" type="slidenum">
              <a:rPr lang="zh-CN" altLang="en-US" smtClean="0"/>
              <a:pPr/>
              <a:t>14</a:t>
            </a:fld>
            <a:endParaRPr lang="zh-CN" altLang="en-US" dirty="0"/>
          </a:p>
        </p:txBody>
      </p:sp>
    </p:spTree>
    <p:extLst>
      <p:ext uri="{BB962C8B-B14F-4D97-AF65-F5344CB8AC3E}">
        <p14:creationId xmlns:p14="http://schemas.microsoft.com/office/powerpoint/2010/main" val="1783801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 presetClass="entr" presetSubtype="9"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0-#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1+#ppt_w/2"/>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796913" y="1869411"/>
            <a:ext cx="5008663" cy="2159422"/>
            <a:chOff x="1262741" y="2220685"/>
            <a:chExt cx="4659086" cy="1831637"/>
          </a:xfrm>
        </p:grpSpPr>
        <p:sp>
          <p:nvSpPr>
            <p:cNvPr id="2" name="矩形 1"/>
            <p:cNvSpPr/>
            <p:nvPr/>
          </p:nvSpPr>
          <p:spPr>
            <a:xfrm>
              <a:off x="1262741" y="2220685"/>
              <a:ext cx="4659086" cy="18316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框 11"/>
            <p:cNvSpPr txBox="1"/>
            <p:nvPr/>
          </p:nvSpPr>
          <p:spPr>
            <a:xfrm>
              <a:off x="2988372" y="2276046"/>
              <a:ext cx="2808581" cy="1731687"/>
            </a:xfrm>
            <a:prstGeom prst="rect">
              <a:avLst/>
            </a:prstGeom>
            <a:noFill/>
          </p:spPr>
          <p:txBody>
            <a:bodyPr wrap="square" rtlCol="0">
              <a:spAutoFit/>
              <a:scene3d>
                <a:camera prst="orthographicFront"/>
                <a:lightRig rig="threePt" dir="t"/>
              </a:scene3d>
              <a:sp3d contourW="12700"/>
            </a:bodyPr>
            <a:lstStyle/>
            <a:p>
              <a:pPr>
                <a:lnSpc>
                  <a:spcPts val="1900"/>
                </a:lnSpc>
              </a:pPr>
              <a:r>
                <a:rPr lang="zh-CN" altLang="en-US" sz="1200" smtClean="0">
                  <a:solidFill>
                    <a:schemeClr val="bg1">
                      <a:lumMod val="50000"/>
                    </a:schemeClr>
                  </a:solidFill>
                </a:rPr>
                <a:t>     比</a:t>
              </a:r>
              <a:r>
                <a:rPr lang="zh-CN" altLang="en-US" sz="1200">
                  <a:solidFill>
                    <a:schemeClr val="bg1">
                      <a:lumMod val="50000"/>
                    </a:schemeClr>
                  </a:solidFill>
                </a:rPr>
                <a:t>特币支付的极低成本，吸引了全球数万商家接受比特币支付</a:t>
              </a:r>
              <a:r>
                <a:rPr lang="zh-CN" altLang="en-US" sz="1200" smtClean="0">
                  <a:solidFill>
                    <a:schemeClr val="bg1">
                      <a:lumMod val="50000"/>
                    </a:schemeClr>
                  </a:solidFill>
                </a:rPr>
                <a:t>，。</a:t>
              </a:r>
              <a:endParaRPr lang="en-US" altLang="zh-CN" sz="1200" smtClean="0">
                <a:solidFill>
                  <a:schemeClr val="bg1">
                    <a:lumMod val="50000"/>
                  </a:schemeClr>
                </a:solidFill>
              </a:endParaRPr>
            </a:p>
            <a:p>
              <a:pPr>
                <a:lnSpc>
                  <a:spcPts val="1900"/>
                </a:lnSpc>
              </a:pPr>
              <a:r>
                <a:rPr lang="zh-CN" altLang="en-US" sz="1200" smtClean="0">
                  <a:solidFill>
                    <a:schemeClr val="bg1">
                      <a:lumMod val="50000"/>
                    </a:schemeClr>
                  </a:solidFill>
                </a:rPr>
                <a:t>    </a:t>
              </a:r>
              <a:r>
                <a:rPr lang="zh-CN" altLang="en-US" sz="1200" b="1" smtClean="0">
                  <a:solidFill>
                    <a:schemeClr val="bg1">
                      <a:lumMod val="50000"/>
                    </a:schemeClr>
                  </a:solidFill>
                </a:rPr>
                <a:t>信</a:t>
              </a:r>
              <a:r>
                <a:rPr lang="zh-CN" altLang="en-US" sz="1200" b="1">
                  <a:solidFill>
                    <a:schemeClr val="bg1">
                      <a:lumMod val="50000"/>
                    </a:schemeClr>
                  </a:solidFill>
                </a:rPr>
                <a:t>用卡跨国支付的商家手续费成本为</a:t>
              </a:r>
              <a:r>
                <a:rPr lang="en-US" altLang="zh-CN" sz="1200" b="1">
                  <a:solidFill>
                    <a:schemeClr val="bg1">
                      <a:lumMod val="50000"/>
                    </a:schemeClr>
                  </a:solidFill>
                </a:rPr>
                <a:t>3%-4%</a:t>
              </a:r>
              <a:r>
                <a:rPr lang="zh-CN" altLang="en-US" sz="1200" b="1">
                  <a:solidFill>
                    <a:schemeClr val="bg1">
                      <a:lumMod val="50000"/>
                    </a:schemeClr>
                  </a:solidFill>
                </a:rPr>
                <a:t>，而使用比特币支付的成本仅为</a:t>
              </a:r>
              <a:r>
                <a:rPr lang="en-US" altLang="zh-CN" sz="1200" b="1">
                  <a:solidFill>
                    <a:schemeClr val="bg1">
                      <a:lumMod val="50000"/>
                    </a:schemeClr>
                  </a:solidFill>
                </a:rPr>
                <a:t>0.5%~1%</a:t>
              </a:r>
              <a:r>
                <a:rPr lang="zh-CN" altLang="en-US" sz="1200">
                  <a:solidFill>
                    <a:schemeClr val="bg1">
                      <a:lumMod val="50000"/>
                    </a:schemeClr>
                  </a:solidFill>
                </a:rPr>
                <a:t>（包括转换为法币的费用），因此商家往往也给出一定的优惠折扣，以吸引买家使用比特币支付，例如戴尔就给出了</a:t>
              </a:r>
              <a:r>
                <a:rPr lang="en-US" altLang="zh-CN" sz="1200">
                  <a:solidFill>
                    <a:schemeClr val="bg1">
                      <a:lumMod val="50000"/>
                    </a:schemeClr>
                  </a:solidFill>
                </a:rPr>
                <a:t>10%</a:t>
              </a:r>
              <a:r>
                <a:rPr lang="zh-CN" altLang="en-US" sz="1200">
                  <a:solidFill>
                    <a:schemeClr val="bg1">
                      <a:lumMod val="50000"/>
                    </a:schemeClr>
                  </a:solidFill>
                </a:rPr>
                <a:t>（最高不超过</a:t>
              </a:r>
              <a:r>
                <a:rPr lang="en-US" altLang="zh-CN" sz="1200">
                  <a:solidFill>
                    <a:schemeClr val="bg1">
                      <a:lumMod val="50000"/>
                    </a:schemeClr>
                  </a:solidFill>
                </a:rPr>
                <a:t>150</a:t>
              </a:r>
              <a:r>
                <a:rPr lang="zh-CN" altLang="en-US" sz="1200">
                  <a:solidFill>
                    <a:schemeClr val="bg1">
                      <a:lumMod val="50000"/>
                    </a:schemeClr>
                  </a:solidFill>
                </a:rPr>
                <a:t>美元）的优惠。</a:t>
              </a:r>
              <a:endParaRPr lang="en-US" altLang="zh-CN" sz="1200" dirty="0">
                <a:solidFill>
                  <a:schemeClr val="bg1">
                    <a:lumMod val="50000"/>
                  </a:schemeClr>
                </a:solidFill>
              </a:endParaRPr>
            </a:p>
          </p:txBody>
        </p:sp>
      </p:grpSp>
      <p:grpSp>
        <p:nvGrpSpPr>
          <p:cNvPr id="32" name="组合 31"/>
          <p:cNvGrpSpPr/>
          <p:nvPr/>
        </p:nvGrpSpPr>
        <p:grpSpPr>
          <a:xfrm>
            <a:off x="796914" y="4336976"/>
            <a:ext cx="5008662" cy="2029319"/>
            <a:chOff x="1262741" y="4093028"/>
            <a:chExt cx="4659086" cy="1631950"/>
          </a:xfrm>
        </p:grpSpPr>
        <p:sp>
          <p:nvSpPr>
            <p:cNvPr id="3" name="矩形 2"/>
            <p:cNvSpPr/>
            <p:nvPr/>
          </p:nvSpPr>
          <p:spPr>
            <a:xfrm>
              <a:off x="1262741" y="4093028"/>
              <a:ext cx="4659086" cy="16319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p:cNvSpPr txBox="1"/>
            <p:nvPr/>
          </p:nvSpPr>
          <p:spPr>
            <a:xfrm>
              <a:off x="2988371" y="4131543"/>
              <a:ext cx="2808581" cy="1559310"/>
            </a:xfrm>
            <a:prstGeom prst="rect">
              <a:avLst/>
            </a:prstGeom>
            <a:noFill/>
          </p:spPr>
          <p:txBody>
            <a:bodyPr wrap="square" rtlCol="0">
              <a:spAutoFit/>
              <a:scene3d>
                <a:camera prst="orthographicFront"/>
                <a:lightRig rig="threePt" dir="t"/>
              </a:scene3d>
              <a:sp3d contourW="12700"/>
            </a:bodyPr>
            <a:lstStyle/>
            <a:p>
              <a:r>
                <a:rPr lang="zh-CN" altLang="en-US" sz="1200" smtClean="0">
                  <a:solidFill>
                    <a:schemeClr val="bg1">
                      <a:lumMod val="50000"/>
                    </a:schemeClr>
                  </a:solidFill>
                </a:rPr>
                <a:t>       商</a:t>
              </a:r>
              <a:r>
                <a:rPr lang="zh-CN" altLang="en-US" sz="1200">
                  <a:solidFill>
                    <a:schemeClr val="bg1">
                      <a:lumMod val="50000"/>
                    </a:schemeClr>
                  </a:solidFill>
                </a:rPr>
                <a:t>家一般使用</a:t>
              </a:r>
              <a:r>
                <a:rPr lang="en-US" altLang="zh-CN" sz="1200">
                  <a:solidFill>
                    <a:schemeClr val="bg1">
                      <a:lumMod val="50000"/>
                    </a:schemeClr>
                  </a:solidFill>
                </a:rPr>
                <a:t>Bitpay</a:t>
              </a:r>
              <a:r>
                <a:rPr lang="zh-CN" altLang="en-US" sz="1200">
                  <a:solidFill>
                    <a:schemeClr val="bg1">
                      <a:lumMod val="50000"/>
                    </a:schemeClr>
                  </a:solidFill>
                </a:rPr>
                <a:t>，</a:t>
              </a:r>
              <a:r>
                <a:rPr lang="en-US" altLang="zh-CN" sz="1200">
                  <a:solidFill>
                    <a:schemeClr val="bg1">
                      <a:lumMod val="50000"/>
                    </a:schemeClr>
                  </a:solidFill>
                </a:rPr>
                <a:t>Coinbase</a:t>
              </a:r>
              <a:r>
                <a:rPr lang="zh-CN" altLang="en-US" sz="1200">
                  <a:solidFill>
                    <a:schemeClr val="bg1">
                      <a:lumMod val="50000"/>
                    </a:schemeClr>
                  </a:solidFill>
                </a:rPr>
                <a:t>等比特币第三方支付，例如某买家在戴尔使用比特币支付购买笔记本的过程为</a:t>
              </a:r>
              <a:r>
                <a:rPr lang="zh-CN" altLang="en-US" sz="1200" smtClean="0">
                  <a:solidFill>
                    <a:schemeClr val="bg1">
                      <a:lumMod val="50000"/>
                    </a:schemeClr>
                  </a:solidFill>
                </a:rPr>
                <a:t>：  </a:t>
              </a:r>
              <a:endParaRPr lang="en-US" altLang="zh-CN" sz="1200" smtClean="0">
                <a:solidFill>
                  <a:schemeClr val="bg1">
                    <a:lumMod val="50000"/>
                  </a:schemeClr>
                </a:solidFill>
              </a:endParaRPr>
            </a:p>
            <a:p>
              <a:r>
                <a:rPr lang="zh-CN" altLang="en-US" sz="1200" smtClean="0">
                  <a:solidFill>
                    <a:schemeClr val="bg1">
                      <a:lumMod val="50000"/>
                    </a:schemeClr>
                  </a:solidFill>
                </a:rPr>
                <a:t>① </a:t>
              </a:r>
              <a:r>
                <a:rPr lang="zh-CN" altLang="en-US" sz="1200">
                  <a:solidFill>
                    <a:schemeClr val="bg1">
                      <a:lumMod val="50000"/>
                    </a:schemeClr>
                  </a:solidFill>
                </a:rPr>
                <a:t>买家下单购买一</a:t>
              </a:r>
              <a:r>
                <a:rPr lang="zh-CN" altLang="en-US" sz="1200" smtClean="0">
                  <a:solidFill>
                    <a:schemeClr val="bg1">
                      <a:lumMod val="50000"/>
                    </a:schemeClr>
                  </a:solidFill>
                </a:rPr>
                <a:t>台</a:t>
              </a:r>
              <a:r>
                <a:rPr lang="en-US" altLang="zh-CN" sz="1200" smtClean="0">
                  <a:solidFill>
                    <a:schemeClr val="bg1">
                      <a:lumMod val="50000"/>
                    </a:schemeClr>
                  </a:solidFill>
                </a:rPr>
                <a:t>12000</a:t>
              </a:r>
              <a:r>
                <a:rPr lang="zh-CN" altLang="en-US" sz="1200" smtClean="0">
                  <a:solidFill>
                    <a:schemeClr val="bg1">
                      <a:lumMod val="50000"/>
                    </a:schemeClr>
                  </a:solidFill>
                </a:rPr>
                <a:t>美</a:t>
              </a:r>
              <a:r>
                <a:rPr lang="zh-CN" altLang="en-US" sz="1200">
                  <a:solidFill>
                    <a:schemeClr val="bg1">
                      <a:lumMod val="50000"/>
                    </a:schemeClr>
                  </a:solidFill>
                </a:rPr>
                <a:t>元笔记本，选择比特币付款，</a:t>
              </a:r>
              <a:r>
                <a:rPr lang="en-US" altLang="zh-CN" sz="1200">
                  <a:solidFill>
                    <a:schemeClr val="bg1">
                      <a:lumMod val="50000"/>
                    </a:schemeClr>
                  </a:solidFill>
                </a:rPr>
                <a:t>Coinbase</a:t>
              </a:r>
              <a:r>
                <a:rPr lang="zh-CN" altLang="en-US" sz="1200">
                  <a:solidFill>
                    <a:schemeClr val="bg1">
                      <a:lumMod val="50000"/>
                    </a:schemeClr>
                  </a:solidFill>
                </a:rPr>
                <a:t>将购物金额按汇率换算</a:t>
              </a:r>
              <a:r>
                <a:rPr lang="zh-CN" altLang="en-US" sz="1200" smtClean="0">
                  <a:solidFill>
                    <a:schemeClr val="bg1">
                      <a:lumMod val="50000"/>
                    </a:schemeClr>
                  </a:solidFill>
                </a:rPr>
                <a:t>为</a:t>
              </a:r>
              <a:r>
                <a:rPr lang="en-US" altLang="zh-CN" sz="1200" smtClean="0">
                  <a:solidFill>
                    <a:schemeClr val="bg1">
                      <a:lumMod val="50000"/>
                    </a:schemeClr>
                  </a:solidFill>
                </a:rPr>
                <a:t>1</a:t>
              </a:r>
              <a:r>
                <a:rPr lang="zh-CN" altLang="en-US" sz="1200" smtClean="0">
                  <a:solidFill>
                    <a:schemeClr val="bg1">
                      <a:lumMod val="50000"/>
                    </a:schemeClr>
                  </a:solidFill>
                </a:rPr>
                <a:t>个比</a:t>
              </a:r>
              <a:r>
                <a:rPr lang="zh-CN" altLang="en-US" sz="1200">
                  <a:solidFill>
                    <a:schemeClr val="bg1">
                      <a:lumMod val="50000"/>
                    </a:schemeClr>
                  </a:solidFill>
                </a:rPr>
                <a:t>特币。</a:t>
              </a:r>
              <a:r>
                <a:rPr lang="en-US" altLang="zh-CN" sz="1200" smtClean="0">
                  <a:solidFill>
                    <a:schemeClr val="bg1">
                      <a:lumMod val="50000"/>
                    </a:schemeClr>
                  </a:solidFill>
                </a:rPr>
                <a:t>bitcoin:18Xnt6B8xTr7dysHiqqP9rTQVENQYfSAgB?amount=1&amp;r=https</a:t>
              </a:r>
              <a:r>
                <a:rPr lang="en-US" altLang="zh-CN" sz="1200">
                  <a:solidFill>
                    <a:schemeClr val="bg1">
                      <a:lumMod val="50000"/>
                    </a:schemeClr>
                  </a:solidFill>
                </a:rPr>
                <a:t>://coinbase.com/r/5428f29026052ef97a00000b (</a:t>
              </a:r>
              <a:r>
                <a:rPr lang="zh-CN" altLang="en-US" sz="1200">
                  <a:solidFill>
                    <a:schemeClr val="bg1">
                      <a:lumMod val="50000"/>
                    </a:schemeClr>
                  </a:solidFill>
                </a:rPr>
                <a:t>二维码自动识别</a:t>
              </a:r>
              <a:r>
                <a:rPr lang="en-US" altLang="zh-CN" sz="1200">
                  <a:solidFill>
                    <a:schemeClr val="bg1">
                      <a:lumMod val="50000"/>
                    </a:schemeClr>
                  </a:solidFill>
                </a:rPr>
                <a:t>)</a:t>
              </a:r>
              <a:endParaRPr lang="en-US" altLang="zh-CN" sz="1200" dirty="0">
                <a:solidFill>
                  <a:schemeClr val="bg1">
                    <a:lumMod val="50000"/>
                  </a:schemeClr>
                </a:solidFill>
              </a:endParaRPr>
            </a:p>
          </p:txBody>
        </p:sp>
      </p:grpSp>
      <p:grpSp>
        <p:nvGrpSpPr>
          <p:cNvPr id="31" name="组合 30"/>
          <p:cNvGrpSpPr/>
          <p:nvPr/>
        </p:nvGrpSpPr>
        <p:grpSpPr>
          <a:xfrm>
            <a:off x="6400800" y="1869411"/>
            <a:ext cx="5012706" cy="2159422"/>
            <a:chOff x="6270172" y="2220685"/>
            <a:chExt cx="4659086" cy="1631950"/>
          </a:xfrm>
        </p:grpSpPr>
        <p:sp>
          <p:nvSpPr>
            <p:cNvPr id="4" name="矩形 3"/>
            <p:cNvSpPr/>
            <p:nvPr/>
          </p:nvSpPr>
          <p:spPr>
            <a:xfrm>
              <a:off x="6270172" y="2220685"/>
              <a:ext cx="4659086" cy="16319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3"/>
            <p:cNvSpPr txBox="1"/>
            <p:nvPr/>
          </p:nvSpPr>
          <p:spPr>
            <a:xfrm>
              <a:off x="7994361" y="2304752"/>
              <a:ext cx="2781852" cy="1174617"/>
            </a:xfrm>
            <a:prstGeom prst="rect">
              <a:avLst/>
            </a:prstGeom>
            <a:noFill/>
          </p:spPr>
          <p:txBody>
            <a:bodyPr wrap="square" rtlCol="0">
              <a:spAutoFit/>
              <a:scene3d>
                <a:camera prst="orthographicFront"/>
                <a:lightRig rig="threePt" dir="t"/>
              </a:scene3d>
              <a:sp3d contourW="12700"/>
            </a:bodyPr>
            <a:lstStyle/>
            <a:p>
              <a:pPr>
                <a:lnSpc>
                  <a:spcPts val="1900"/>
                </a:lnSpc>
              </a:pPr>
              <a:r>
                <a:rPr lang="zh-CN" altLang="en-US" sz="1200" smtClean="0">
                  <a:solidFill>
                    <a:schemeClr val="bg1">
                      <a:lumMod val="50000"/>
                    </a:schemeClr>
                  </a:solidFill>
                </a:rPr>
                <a:t>       比</a:t>
              </a:r>
              <a:r>
                <a:rPr lang="zh-CN" altLang="en-US" sz="1200">
                  <a:solidFill>
                    <a:schemeClr val="bg1">
                      <a:lumMod val="50000"/>
                    </a:schemeClr>
                  </a:solidFill>
                </a:rPr>
                <a:t>特币在跨国小额支付中得到了越来越多的应用，买家购买某款软件时无法跨国汇款</a:t>
              </a:r>
              <a:r>
                <a:rPr lang="en-US" altLang="zh-CN" sz="1200">
                  <a:solidFill>
                    <a:schemeClr val="bg1">
                      <a:lumMod val="50000"/>
                    </a:schemeClr>
                  </a:solidFill>
                </a:rPr>
                <a:t>0.99</a:t>
              </a:r>
              <a:r>
                <a:rPr lang="zh-CN" altLang="en-US" sz="1200">
                  <a:solidFill>
                    <a:schemeClr val="bg1">
                      <a:lumMod val="50000"/>
                    </a:schemeClr>
                  </a:solidFill>
                </a:rPr>
                <a:t>美元；小卖家申请跨国的网银或信用卡支付是一件极其难的事情。而使用比特币支付，只要一个比特币地址就能轻松收付款。</a:t>
              </a:r>
              <a:endParaRPr lang="en-US" altLang="zh-CN" sz="1200" dirty="0">
                <a:solidFill>
                  <a:schemeClr val="bg1">
                    <a:lumMod val="50000"/>
                  </a:schemeClr>
                </a:solidFill>
              </a:endParaRPr>
            </a:p>
          </p:txBody>
        </p:sp>
      </p:grpSp>
      <p:sp>
        <p:nvSpPr>
          <p:cNvPr id="5" name="矩形 4"/>
          <p:cNvSpPr/>
          <p:nvPr/>
        </p:nvSpPr>
        <p:spPr>
          <a:xfrm>
            <a:off x="6400750" y="4336977"/>
            <a:ext cx="5012756" cy="2029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smtClean="0">
                <a:latin typeface="+mn-ea"/>
              </a:rPr>
              <a:t>支付汇款</a:t>
            </a:r>
            <a:endParaRPr lang="en-US" sz="3200" b="1" dirty="0">
              <a:latin typeface="+mn-ea"/>
            </a:endParaRPr>
          </a:p>
        </p:txBody>
      </p:sp>
      <p:pic>
        <p:nvPicPr>
          <p:cNvPr id="23" name="图片占位符 22"/>
          <p:cNvPicPr>
            <a:picLocks noGrp="1" noChangeAspect="1"/>
          </p:cNvPicPr>
          <p:nvPr>
            <p:ph type="pic" sz="quarter" idx="11"/>
          </p:nvPr>
        </p:nvPicPr>
        <p:blipFill>
          <a:blip r:embed="rId3" cstate="print">
            <a:grayscl/>
            <a:extLst>
              <a:ext uri="{28A0092B-C50C-407E-A947-70E740481C1C}">
                <a14:useLocalDpi xmlns:a14="http://schemas.microsoft.com/office/drawing/2010/main" val="0"/>
              </a:ext>
            </a:extLst>
          </a:blip>
          <a:srcRect l="17088" r="17088"/>
          <a:stretch>
            <a:fillRect/>
          </a:stretch>
        </p:blipFill>
        <p:spPr>
          <a:xfrm>
            <a:off x="796915" y="1869411"/>
            <a:ext cx="1611085" cy="1631950"/>
          </a:xfrm>
        </p:spPr>
      </p:pic>
      <p:pic>
        <p:nvPicPr>
          <p:cNvPr id="25" name="图片占位符 24"/>
          <p:cNvPicPr>
            <a:picLocks noGrp="1" noChangeAspect="1"/>
          </p:cNvPicPr>
          <p:nvPr>
            <p:ph type="pic" sz="quarter" idx="12"/>
          </p:nvPr>
        </p:nvPicPr>
        <p:blipFill>
          <a:blip r:embed="rId4" cstate="print">
            <a:grayscl/>
            <a:extLst>
              <a:ext uri="{28A0092B-C50C-407E-A947-70E740481C1C}">
                <a14:useLocalDpi xmlns:a14="http://schemas.microsoft.com/office/drawing/2010/main" val="0"/>
              </a:ext>
            </a:extLst>
          </a:blip>
          <a:srcRect l="17088" r="17088"/>
          <a:stretch>
            <a:fillRect/>
          </a:stretch>
        </p:blipFill>
        <p:spPr>
          <a:xfrm>
            <a:off x="796915" y="4336977"/>
            <a:ext cx="1611085" cy="1631950"/>
          </a:xfrm>
        </p:spPr>
      </p:pic>
      <p:pic>
        <p:nvPicPr>
          <p:cNvPr id="27" name="图片占位符 26"/>
          <p:cNvPicPr>
            <a:picLocks noGrp="1" noChangeAspect="1"/>
          </p:cNvPicPr>
          <p:nvPr>
            <p:ph type="pic" sz="quarter" idx="13"/>
          </p:nvPr>
        </p:nvPicPr>
        <p:blipFill>
          <a:blip r:embed="rId5" cstate="print">
            <a:grayscl/>
            <a:extLst>
              <a:ext uri="{28A0092B-C50C-407E-A947-70E740481C1C}">
                <a14:useLocalDpi xmlns:a14="http://schemas.microsoft.com/office/drawing/2010/main" val="0"/>
              </a:ext>
            </a:extLst>
          </a:blip>
          <a:srcRect l="22222" r="22222"/>
          <a:stretch>
            <a:fillRect/>
          </a:stretch>
        </p:blipFill>
        <p:spPr>
          <a:xfrm>
            <a:off x="6400750" y="1869411"/>
            <a:ext cx="1611085" cy="1631950"/>
          </a:xfrm>
        </p:spPr>
      </p:pic>
      <p:pic>
        <p:nvPicPr>
          <p:cNvPr id="29" name="图片占位符 28"/>
          <p:cNvPicPr>
            <a:picLocks noGrp="1" noChangeAspect="1"/>
          </p:cNvPicPr>
          <p:nvPr>
            <p:ph type="pic" sz="quarter" idx="14"/>
          </p:nvPr>
        </p:nvPicPr>
        <p:blipFill>
          <a:blip r:embed="rId6" cstate="print">
            <a:grayscl/>
            <a:extLst>
              <a:ext uri="{28A0092B-C50C-407E-A947-70E740481C1C}">
                <a14:useLocalDpi xmlns:a14="http://schemas.microsoft.com/office/drawing/2010/main" val="0"/>
              </a:ext>
            </a:extLst>
          </a:blip>
          <a:srcRect l="17154" r="17154"/>
          <a:stretch>
            <a:fillRect/>
          </a:stretch>
        </p:blipFill>
        <p:spPr>
          <a:xfrm>
            <a:off x="6409369" y="4336977"/>
            <a:ext cx="1611085" cy="1631950"/>
          </a:xfrm>
        </p:spPr>
      </p:pic>
      <p:sp>
        <p:nvSpPr>
          <p:cNvPr id="21" name="灯片编号占位符 20"/>
          <p:cNvSpPr>
            <a:spLocks noGrp="1"/>
          </p:cNvSpPr>
          <p:nvPr>
            <p:ph type="sldNum" sz="quarter" idx="10"/>
          </p:nvPr>
        </p:nvSpPr>
        <p:spPr/>
        <p:txBody>
          <a:bodyPr/>
          <a:lstStyle/>
          <a:p>
            <a:fld id="{1E5B29A9-5820-46BE-83DA-BE1F926704E3}" type="slidenum">
              <a:rPr lang="zh-CN" altLang="en-US" smtClean="0"/>
              <a:pPr/>
              <a:t>15</a:t>
            </a:fld>
            <a:endParaRPr lang="zh-CN" altLang="en-US" dirty="0"/>
          </a:p>
        </p:txBody>
      </p:sp>
      <p:sp>
        <p:nvSpPr>
          <p:cNvPr id="24" name="文本框 23"/>
          <p:cNvSpPr txBox="1"/>
          <p:nvPr/>
        </p:nvSpPr>
        <p:spPr>
          <a:xfrm>
            <a:off x="8259190" y="4370538"/>
            <a:ext cx="3019312" cy="1797928"/>
          </a:xfrm>
          <a:prstGeom prst="rect">
            <a:avLst/>
          </a:prstGeom>
          <a:noFill/>
        </p:spPr>
        <p:txBody>
          <a:bodyPr wrap="square" rtlCol="0">
            <a:spAutoFit/>
            <a:scene3d>
              <a:camera prst="orthographicFront"/>
              <a:lightRig rig="threePt" dir="t"/>
            </a:scene3d>
            <a:sp3d contourW="12700"/>
          </a:bodyPr>
          <a:lstStyle/>
          <a:p>
            <a:pPr>
              <a:lnSpc>
                <a:spcPts val="1900"/>
              </a:lnSpc>
            </a:pPr>
            <a:r>
              <a:rPr lang="zh-CN" altLang="en-US" sz="1200">
                <a:solidFill>
                  <a:schemeClr val="bg1">
                    <a:lumMod val="50000"/>
                  </a:schemeClr>
                </a:solidFill>
              </a:rPr>
              <a:t>       ② 买家发送比特币到</a:t>
            </a:r>
            <a:r>
              <a:rPr lang="en-US" altLang="zh-CN" sz="1200">
                <a:solidFill>
                  <a:schemeClr val="bg1">
                    <a:lumMod val="50000"/>
                  </a:schemeClr>
                </a:solidFill>
              </a:rPr>
              <a:t>Coinbase</a:t>
            </a:r>
            <a:r>
              <a:rPr lang="zh-CN" altLang="en-US" sz="1200">
                <a:solidFill>
                  <a:schemeClr val="bg1">
                    <a:lumMod val="50000"/>
                  </a:schemeClr>
                </a:solidFill>
              </a:rPr>
              <a:t>指定的比特币地址（一般把比特币账号称为比特币地址，下同）</a:t>
            </a:r>
            <a:r>
              <a:rPr lang="zh-CN" altLang="en-US" sz="1200" smtClean="0">
                <a:solidFill>
                  <a:schemeClr val="bg1">
                    <a:lumMod val="50000"/>
                  </a:schemeClr>
                </a:solidFill>
              </a:rPr>
              <a:t>。</a:t>
            </a:r>
            <a:endParaRPr lang="en-US" altLang="zh-CN" sz="1200" smtClean="0">
              <a:solidFill>
                <a:schemeClr val="bg1">
                  <a:lumMod val="50000"/>
                </a:schemeClr>
              </a:solidFill>
            </a:endParaRPr>
          </a:p>
          <a:p>
            <a:pPr>
              <a:lnSpc>
                <a:spcPts val="1900"/>
              </a:lnSpc>
            </a:pPr>
            <a:r>
              <a:rPr lang="en-US" altLang="zh-CN" sz="1200">
                <a:solidFill>
                  <a:schemeClr val="bg1">
                    <a:lumMod val="50000"/>
                  </a:schemeClr>
                </a:solidFill>
              </a:rPr>
              <a:t>       </a:t>
            </a:r>
            <a:r>
              <a:rPr lang="en-US" altLang="zh-CN" sz="1200" smtClean="0">
                <a:solidFill>
                  <a:schemeClr val="bg1">
                    <a:lumMod val="50000"/>
                  </a:schemeClr>
                </a:solidFill>
              </a:rPr>
              <a:t>③ </a:t>
            </a:r>
            <a:r>
              <a:rPr lang="en-US" altLang="zh-CN" sz="1200">
                <a:solidFill>
                  <a:schemeClr val="bg1">
                    <a:lumMod val="50000"/>
                  </a:schemeClr>
                </a:solidFill>
              </a:rPr>
              <a:t>Coinbase</a:t>
            </a:r>
            <a:r>
              <a:rPr lang="zh-CN" altLang="en-US" sz="1200">
                <a:solidFill>
                  <a:schemeClr val="bg1">
                    <a:lumMod val="50000"/>
                  </a:schemeClr>
                </a:solidFill>
              </a:rPr>
              <a:t>在数秒内收到买家广播的交易，在美国比特币交易所卖</a:t>
            </a:r>
            <a:r>
              <a:rPr lang="zh-CN" altLang="en-US" sz="1200" smtClean="0">
                <a:solidFill>
                  <a:schemeClr val="bg1">
                    <a:lumMod val="50000"/>
                  </a:schemeClr>
                </a:solidFill>
              </a:rPr>
              <a:t>出</a:t>
            </a:r>
            <a:r>
              <a:rPr lang="en-US" altLang="zh-CN" sz="1200" smtClean="0">
                <a:solidFill>
                  <a:schemeClr val="bg1">
                    <a:lumMod val="50000"/>
                  </a:schemeClr>
                </a:solidFill>
              </a:rPr>
              <a:t>1</a:t>
            </a:r>
            <a:r>
              <a:rPr lang="zh-CN" altLang="en-US" sz="1200" smtClean="0">
                <a:solidFill>
                  <a:schemeClr val="bg1">
                    <a:lumMod val="50000"/>
                  </a:schemeClr>
                </a:solidFill>
              </a:rPr>
              <a:t>个</a:t>
            </a:r>
            <a:r>
              <a:rPr lang="zh-CN" altLang="en-US" sz="1200">
                <a:solidFill>
                  <a:schemeClr val="bg1">
                    <a:lumMod val="50000"/>
                  </a:schemeClr>
                </a:solidFill>
              </a:rPr>
              <a:t>比特币，收取</a:t>
            </a:r>
            <a:r>
              <a:rPr lang="en-US" altLang="zh-CN" sz="1200">
                <a:solidFill>
                  <a:schemeClr val="bg1">
                    <a:lumMod val="50000"/>
                  </a:schemeClr>
                </a:solidFill>
              </a:rPr>
              <a:t>0.5%~1%</a:t>
            </a:r>
            <a:r>
              <a:rPr lang="zh-CN" altLang="en-US" sz="1200">
                <a:solidFill>
                  <a:schemeClr val="bg1">
                    <a:lumMod val="50000"/>
                  </a:schemeClr>
                </a:solidFill>
              </a:rPr>
              <a:t>手续费后，将美元支付给戴尔。</a:t>
            </a:r>
            <a:endParaRPr lang="en-US" altLang="zh-CN" sz="1200" dirty="0">
              <a:solidFill>
                <a:schemeClr val="bg1">
                  <a:lumMod val="50000"/>
                </a:schemeClr>
              </a:solidFill>
            </a:endParaRPr>
          </a:p>
        </p:txBody>
      </p:sp>
    </p:spTree>
    <p:extLst>
      <p:ext uri="{BB962C8B-B14F-4D97-AF65-F5344CB8AC3E}">
        <p14:creationId xmlns:p14="http://schemas.microsoft.com/office/powerpoint/2010/main" val="259224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306748" y="1885517"/>
            <a:ext cx="5451055" cy="2308324"/>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smtClean="0">
                <a:solidFill>
                  <a:schemeClr val="bg1">
                    <a:lumMod val="50000"/>
                  </a:schemeClr>
                </a:solidFill>
              </a:rPr>
              <a:t>       比</a:t>
            </a:r>
            <a:r>
              <a:rPr lang="zh-CN" altLang="en-US" sz="1200">
                <a:solidFill>
                  <a:schemeClr val="bg1">
                    <a:lumMod val="50000"/>
                  </a:schemeClr>
                </a:solidFill>
              </a:rPr>
              <a:t>特币并不仅仅是一个货币系统，中本聪在开发比特币时，在多个方面都显示出了超出时代的远见（</a:t>
            </a:r>
            <a:r>
              <a:rPr lang="en-US" altLang="zh-CN" sz="1200">
                <a:solidFill>
                  <a:schemeClr val="bg1">
                    <a:lumMod val="50000"/>
                  </a:schemeClr>
                </a:solidFill>
              </a:rPr>
              <a:t>《</a:t>
            </a:r>
            <a:r>
              <a:rPr lang="zh-CN" altLang="en-US" sz="1200">
                <a:solidFill>
                  <a:schemeClr val="bg1">
                    <a:lumMod val="50000"/>
                  </a:schemeClr>
                </a:solidFill>
              </a:rPr>
              <a:t>中本聪的天才：比特币以意想不到的方式躲开了一些密码学子弹</a:t>
            </a:r>
            <a:r>
              <a:rPr lang="en-US" altLang="zh-CN" sz="1200">
                <a:solidFill>
                  <a:schemeClr val="bg1">
                    <a:lumMod val="50000"/>
                  </a:schemeClr>
                </a:solidFill>
              </a:rPr>
              <a:t>》</a:t>
            </a:r>
            <a:r>
              <a:rPr lang="zh-CN" altLang="en-US" sz="1200">
                <a:solidFill>
                  <a:schemeClr val="bg1">
                    <a:lumMod val="50000"/>
                  </a:schemeClr>
                </a:solidFill>
              </a:rPr>
              <a:t>）</a:t>
            </a:r>
            <a:r>
              <a:rPr lang="zh-CN" altLang="en-US" sz="1200" smtClean="0">
                <a:solidFill>
                  <a:schemeClr val="bg1">
                    <a:lumMod val="50000"/>
                  </a:schemeClr>
                </a:solidFill>
              </a:rPr>
              <a:t>，以</a:t>
            </a:r>
            <a:r>
              <a:rPr lang="zh-CN" altLang="en-US" sz="1200">
                <a:solidFill>
                  <a:schemeClr val="bg1">
                    <a:lumMod val="50000"/>
                  </a:schemeClr>
                </a:solidFill>
              </a:rPr>
              <a:t>至于有人认为中本聪是未来穿越者</a:t>
            </a:r>
            <a:r>
              <a:rPr lang="zh-CN" altLang="en-US" sz="1200" smtClean="0">
                <a:solidFill>
                  <a:schemeClr val="bg1">
                    <a:lumMod val="50000"/>
                  </a:schemeClr>
                </a:solidFill>
              </a:rPr>
              <a:t>。</a:t>
            </a:r>
            <a:endParaRPr lang="en-US" altLang="zh-CN" sz="1200" smtClean="0">
              <a:solidFill>
                <a:schemeClr val="bg1">
                  <a:lumMod val="50000"/>
                </a:schemeClr>
              </a:solidFill>
            </a:endParaRPr>
          </a:p>
          <a:p>
            <a:pPr>
              <a:lnSpc>
                <a:spcPct val="150000"/>
              </a:lnSpc>
            </a:pPr>
            <a:r>
              <a:rPr lang="en-US" altLang="zh-CN" sz="1200">
                <a:solidFill>
                  <a:schemeClr val="bg1">
                    <a:lumMod val="50000"/>
                  </a:schemeClr>
                </a:solidFill>
              </a:rPr>
              <a:t> </a:t>
            </a:r>
            <a:r>
              <a:rPr lang="en-US" altLang="zh-CN" sz="1200" smtClean="0">
                <a:solidFill>
                  <a:schemeClr val="bg1">
                    <a:lumMod val="50000"/>
                  </a:schemeClr>
                </a:solidFill>
              </a:rPr>
              <a:t>      </a:t>
            </a:r>
            <a:r>
              <a:rPr lang="zh-CN" altLang="en-US" sz="1200" smtClean="0">
                <a:solidFill>
                  <a:schemeClr val="bg1">
                    <a:lumMod val="50000"/>
                  </a:schemeClr>
                </a:solidFill>
              </a:rPr>
              <a:t>若</a:t>
            </a:r>
            <a:r>
              <a:rPr lang="zh-CN" altLang="en-US" sz="1200">
                <a:solidFill>
                  <a:schemeClr val="bg1">
                    <a:lumMod val="50000"/>
                  </a:schemeClr>
                </a:solidFill>
              </a:rPr>
              <a:t>是中本聪只把比特币作为一个货币系统，那交易广播 “</a:t>
            </a:r>
            <a:r>
              <a:rPr lang="en-US" altLang="zh-CN" sz="1200">
                <a:solidFill>
                  <a:schemeClr val="bg1">
                    <a:lumMod val="50000"/>
                  </a:schemeClr>
                </a:solidFill>
              </a:rPr>
              <a:t>A</a:t>
            </a:r>
            <a:r>
              <a:rPr lang="zh-CN" altLang="en-US" sz="1200">
                <a:solidFill>
                  <a:schemeClr val="bg1">
                    <a:lumMod val="50000"/>
                  </a:schemeClr>
                </a:solidFill>
              </a:rPr>
              <a:t>账号转账</a:t>
            </a:r>
            <a:r>
              <a:rPr lang="en-US" altLang="zh-CN" sz="1200">
                <a:solidFill>
                  <a:schemeClr val="bg1">
                    <a:lumMod val="50000"/>
                  </a:schemeClr>
                </a:solidFill>
              </a:rPr>
              <a:t>1</a:t>
            </a:r>
            <a:r>
              <a:rPr lang="zh-CN" altLang="en-US" sz="1200">
                <a:solidFill>
                  <a:schemeClr val="bg1">
                    <a:lumMod val="50000"/>
                  </a:schemeClr>
                </a:solidFill>
              </a:rPr>
              <a:t>比特币给</a:t>
            </a:r>
            <a:r>
              <a:rPr lang="en-US" altLang="zh-CN" sz="1200">
                <a:solidFill>
                  <a:schemeClr val="bg1">
                    <a:lumMod val="50000"/>
                  </a:schemeClr>
                </a:solidFill>
              </a:rPr>
              <a:t>B</a:t>
            </a:r>
            <a:r>
              <a:rPr lang="zh-CN" altLang="en-US" sz="1200">
                <a:solidFill>
                  <a:schemeClr val="bg1">
                    <a:lumMod val="50000"/>
                  </a:schemeClr>
                </a:solidFill>
              </a:rPr>
              <a:t>账号” 这样的信息就够了，但中本聪的远见不仅限于此，中本聪在比特币中加入了脚本系统，通过脚本系统可广播 “</a:t>
            </a:r>
            <a:r>
              <a:rPr lang="zh-CN" altLang="en-US" sz="1200" b="1">
                <a:solidFill>
                  <a:schemeClr val="bg1">
                    <a:lumMod val="50000"/>
                  </a:schemeClr>
                </a:solidFill>
              </a:rPr>
              <a:t>满足什么条件后</a:t>
            </a:r>
            <a:r>
              <a:rPr lang="zh-CN" altLang="en-US" sz="1200">
                <a:solidFill>
                  <a:schemeClr val="bg1">
                    <a:lumMod val="50000"/>
                  </a:schemeClr>
                </a:solidFill>
              </a:rPr>
              <a:t>，</a:t>
            </a:r>
            <a:r>
              <a:rPr lang="en-US" altLang="zh-CN" sz="1200">
                <a:solidFill>
                  <a:schemeClr val="bg1">
                    <a:lumMod val="50000"/>
                  </a:schemeClr>
                </a:solidFill>
              </a:rPr>
              <a:t>A</a:t>
            </a:r>
            <a:r>
              <a:rPr lang="zh-CN" altLang="en-US" sz="1200">
                <a:solidFill>
                  <a:schemeClr val="bg1">
                    <a:lumMod val="50000"/>
                  </a:schemeClr>
                </a:solidFill>
              </a:rPr>
              <a:t>账号转账</a:t>
            </a:r>
            <a:r>
              <a:rPr lang="en-US" altLang="zh-CN" sz="1200">
                <a:solidFill>
                  <a:schemeClr val="bg1">
                    <a:lumMod val="50000"/>
                  </a:schemeClr>
                </a:solidFill>
              </a:rPr>
              <a:t>1</a:t>
            </a:r>
            <a:r>
              <a:rPr lang="zh-CN" altLang="en-US" sz="1200">
                <a:solidFill>
                  <a:schemeClr val="bg1">
                    <a:lumMod val="50000"/>
                  </a:schemeClr>
                </a:solidFill>
              </a:rPr>
              <a:t>比特币给</a:t>
            </a:r>
            <a:r>
              <a:rPr lang="en-US" altLang="zh-CN" sz="1200">
                <a:solidFill>
                  <a:schemeClr val="bg1">
                    <a:lumMod val="50000"/>
                  </a:schemeClr>
                </a:solidFill>
              </a:rPr>
              <a:t>B</a:t>
            </a:r>
            <a:r>
              <a:rPr lang="zh-CN" altLang="en-US" sz="1200">
                <a:solidFill>
                  <a:schemeClr val="bg1">
                    <a:lumMod val="50000"/>
                  </a:schemeClr>
                </a:solidFill>
              </a:rPr>
              <a:t>账号” 。这使得比特币成为了一种可编程的货币，可以在货币的基础上实现分布式合同，或称为智能合约。</a:t>
            </a:r>
            <a:endParaRPr lang="en-US" altLang="zh-CN" sz="1200" dirty="0">
              <a:solidFill>
                <a:schemeClr val="bg1">
                  <a:lumMod val="50000"/>
                </a:schemeClr>
              </a:solidFill>
            </a:endParaRPr>
          </a:p>
        </p:txBody>
      </p:sp>
      <p:sp>
        <p:nvSpPr>
          <p:cNvPr id="14" name="文本框 13"/>
          <p:cNvSpPr txBox="1"/>
          <p:nvPr/>
        </p:nvSpPr>
        <p:spPr>
          <a:xfrm>
            <a:off x="946340" y="4709034"/>
            <a:ext cx="4852610" cy="646331"/>
          </a:xfrm>
          <a:prstGeom prst="rect">
            <a:avLst/>
          </a:prstGeom>
          <a:noFill/>
        </p:spPr>
        <p:txBody>
          <a:bodyPr wrap="none" rtlCol="0">
            <a:spAutoFit/>
            <a:scene3d>
              <a:camera prst="orthographicFront"/>
              <a:lightRig rig="threePt" dir="t"/>
            </a:scene3d>
            <a:sp3d contourW="12700"/>
          </a:bodyPr>
          <a:lstStyle/>
          <a:p>
            <a:pPr algn="ctr"/>
            <a:r>
              <a:rPr lang="en-US" altLang="zh-CN" sz="3600" b="1" smtClean="0">
                <a:solidFill>
                  <a:schemeClr val="tx1">
                    <a:lumMod val="75000"/>
                    <a:lumOff val="25000"/>
                  </a:schemeClr>
                </a:solidFill>
              </a:rPr>
              <a:t>SAMRT CONTRACTS</a:t>
            </a:r>
            <a:endParaRPr lang="en-US" altLang="zh-CN" sz="3600" b="1" dirty="0">
              <a:solidFill>
                <a:schemeClr val="tx1">
                  <a:lumMod val="75000"/>
                  <a:lumOff val="25000"/>
                </a:schemeClr>
              </a:solidFill>
            </a:endParaRPr>
          </a:p>
        </p:txBody>
      </p:sp>
      <p:sp>
        <p:nvSpPr>
          <p:cNvPr id="15"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智</a:t>
            </a:r>
            <a:r>
              <a:rPr lang="zh-CN" altLang="en-US" sz="3200" b="1" smtClean="0">
                <a:latin typeface="+mn-ea"/>
              </a:rPr>
              <a:t>能合约</a:t>
            </a:r>
            <a:endParaRPr lang="en-US" sz="3200" b="1" dirty="0">
              <a:latin typeface="+mn-ea"/>
            </a:endParaRP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a:xfrm>
            <a:off x="1171804" y="1945531"/>
            <a:ext cx="4401683" cy="4242665"/>
          </a:xfrm>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16</a:t>
            </a:fld>
            <a:endParaRPr lang="zh-CN" altLang="en-US" dirty="0"/>
          </a:p>
        </p:txBody>
      </p:sp>
      <p:pic>
        <p:nvPicPr>
          <p:cNvPr id="16" name="图片占位符 34"/>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442719" y="4340533"/>
            <a:ext cx="1383334"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pic>
      <p:pic>
        <p:nvPicPr>
          <p:cNvPr id="18" name="图片占位符 36"/>
          <p:cNvPicPr>
            <a:picLocks noChangeAspect="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8356602" y="4345464"/>
            <a:ext cx="1383334"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pic>
      <p:pic>
        <p:nvPicPr>
          <p:cNvPr id="20" name="图片占位符 38"/>
          <p:cNvPicPr>
            <a:picLocks noChangeAspect="1"/>
          </p:cNvPicPr>
          <p:nvPr/>
        </p:nvPicPr>
        <p:blipFill>
          <a:blip r:embed="rId8" cstate="print">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tretch>
            <a:fillRect/>
          </a:stretch>
        </p:blipFill>
        <p:spPr>
          <a:xfrm>
            <a:off x="10279112" y="4345464"/>
            <a:ext cx="1383334"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pic>
      <p:sp>
        <p:nvSpPr>
          <p:cNvPr id="29" name="TextBox 19"/>
          <p:cNvSpPr txBox="1"/>
          <p:nvPr/>
        </p:nvSpPr>
        <p:spPr>
          <a:xfrm>
            <a:off x="5912169" y="5880421"/>
            <a:ext cx="2444433" cy="30777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400" smtClean="0">
                <a:latin typeface="+mn-ea"/>
              </a:rPr>
              <a:t>映射真实世界资产</a:t>
            </a:r>
            <a:endParaRPr lang="en-US" sz="1400" dirty="0">
              <a:latin typeface="+mn-ea"/>
            </a:endParaRPr>
          </a:p>
        </p:txBody>
      </p:sp>
      <p:sp>
        <p:nvSpPr>
          <p:cNvPr id="30" name="TextBox 19"/>
          <p:cNvSpPr txBox="1"/>
          <p:nvPr/>
        </p:nvSpPr>
        <p:spPr>
          <a:xfrm>
            <a:off x="7810058" y="5880420"/>
            <a:ext cx="2444433" cy="30777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400" smtClean="0">
                <a:latin typeface="+mn-ea"/>
              </a:rPr>
              <a:t>锚定真实世界法币</a:t>
            </a:r>
            <a:endParaRPr lang="en-US" sz="1400" dirty="0">
              <a:latin typeface="+mn-ea"/>
            </a:endParaRPr>
          </a:p>
        </p:txBody>
      </p:sp>
      <p:sp>
        <p:nvSpPr>
          <p:cNvPr id="31" name="TextBox 19"/>
          <p:cNvSpPr txBox="1"/>
          <p:nvPr/>
        </p:nvSpPr>
        <p:spPr>
          <a:xfrm>
            <a:off x="9748562" y="5880420"/>
            <a:ext cx="2444433" cy="30777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400">
                <a:latin typeface="+mn-ea"/>
              </a:rPr>
              <a:t>不</a:t>
            </a:r>
            <a:r>
              <a:rPr lang="zh-CN" altLang="en-US" sz="1400" smtClean="0">
                <a:latin typeface="+mn-ea"/>
              </a:rPr>
              <a:t>可欺诈的合同和经济</a:t>
            </a:r>
            <a:endParaRPr lang="en-US" sz="1400" dirty="0">
              <a:latin typeface="+mn-ea"/>
            </a:endParaRPr>
          </a:p>
        </p:txBody>
      </p:sp>
    </p:spTree>
    <p:extLst>
      <p:ext uri="{BB962C8B-B14F-4D97-AF65-F5344CB8AC3E}">
        <p14:creationId xmlns:p14="http://schemas.microsoft.com/office/powerpoint/2010/main" val="2763831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p:cNvSpPr/>
          <p:nvPr/>
        </p:nvSpPr>
        <p:spPr>
          <a:xfrm>
            <a:off x="1142772" y="3591378"/>
            <a:ext cx="2162628" cy="754743"/>
          </a:xfrm>
          <a:prstGeom prst="homePlat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箭头: 五边形 2"/>
          <p:cNvSpPr/>
          <p:nvPr/>
        </p:nvSpPr>
        <p:spPr>
          <a:xfrm>
            <a:off x="3713086" y="3591378"/>
            <a:ext cx="2162628" cy="754743"/>
          </a:xfrm>
          <a:prstGeom prst="homePlate">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箭头: 五边形 3"/>
          <p:cNvSpPr/>
          <p:nvPr/>
        </p:nvSpPr>
        <p:spPr>
          <a:xfrm>
            <a:off x="6283400" y="3591378"/>
            <a:ext cx="2162628" cy="754743"/>
          </a:xfrm>
          <a:prstGeom prst="homePlat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箭头: 五边形 4"/>
          <p:cNvSpPr/>
          <p:nvPr/>
        </p:nvSpPr>
        <p:spPr>
          <a:xfrm>
            <a:off x="8853714" y="3591378"/>
            <a:ext cx="2162628" cy="754743"/>
          </a:xfrm>
          <a:prstGeom prst="homePlate">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5"/>
          <p:cNvSpPr/>
          <p:nvPr/>
        </p:nvSpPr>
        <p:spPr>
          <a:xfrm>
            <a:off x="2034189" y="2745693"/>
            <a:ext cx="379795" cy="437336"/>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椭圆 6"/>
          <p:cNvSpPr/>
          <p:nvPr/>
        </p:nvSpPr>
        <p:spPr>
          <a:xfrm>
            <a:off x="7146046" y="2746720"/>
            <a:ext cx="437336" cy="435283"/>
          </a:xfrm>
          <a:custGeom>
            <a:avLst/>
            <a:gdLst>
              <a:gd name="connsiteX0" fmla="*/ 262525 w 338138"/>
              <a:gd name="connsiteY0" fmla="*/ 84138 h 336551"/>
              <a:gd name="connsiteX1" fmla="*/ 314260 w 338138"/>
              <a:gd name="connsiteY1" fmla="*/ 84138 h 336551"/>
              <a:gd name="connsiteX2" fmla="*/ 338138 w 338138"/>
              <a:gd name="connsiteY2" fmla="*/ 107802 h 336551"/>
              <a:gd name="connsiteX3" fmla="*/ 338138 w 338138"/>
              <a:gd name="connsiteY3" fmla="*/ 191940 h 336551"/>
              <a:gd name="connsiteX4" fmla="*/ 314260 w 338138"/>
              <a:gd name="connsiteY4" fmla="*/ 216918 h 336551"/>
              <a:gd name="connsiteX5" fmla="*/ 314260 w 338138"/>
              <a:gd name="connsiteY5" fmla="*/ 336551 h 336551"/>
              <a:gd name="connsiteX6" fmla="*/ 241300 w 338138"/>
              <a:gd name="connsiteY6" fmla="*/ 336551 h 336551"/>
              <a:gd name="connsiteX7" fmla="*/ 241300 w 338138"/>
              <a:gd name="connsiteY7" fmla="*/ 240582 h 336551"/>
              <a:gd name="connsiteX8" fmla="*/ 265178 w 338138"/>
              <a:gd name="connsiteY8" fmla="*/ 216918 h 336551"/>
              <a:gd name="connsiteX9" fmla="*/ 265178 w 338138"/>
              <a:gd name="connsiteY9" fmla="*/ 95970 h 336551"/>
              <a:gd name="connsiteX10" fmla="*/ 262525 w 338138"/>
              <a:gd name="connsiteY10" fmla="*/ 84138 h 336551"/>
              <a:gd name="connsiteX11" fmla="*/ 120477 w 338138"/>
              <a:gd name="connsiteY11" fmla="*/ 84138 h 336551"/>
              <a:gd name="connsiteX12" fmla="*/ 217661 w 338138"/>
              <a:gd name="connsiteY12" fmla="*/ 84138 h 336551"/>
              <a:gd name="connsiteX13" fmla="*/ 241300 w 338138"/>
              <a:gd name="connsiteY13" fmla="*/ 107802 h 336551"/>
              <a:gd name="connsiteX14" fmla="*/ 241300 w 338138"/>
              <a:gd name="connsiteY14" fmla="*/ 191940 h 336551"/>
              <a:gd name="connsiteX15" fmla="*/ 217661 w 338138"/>
              <a:gd name="connsiteY15" fmla="*/ 216918 h 336551"/>
              <a:gd name="connsiteX16" fmla="*/ 217661 w 338138"/>
              <a:gd name="connsiteY16" fmla="*/ 336551 h 336551"/>
              <a:gd name="connsiteX17" fmla="*/ 120477 w 338138"/>
              <a:gd name="connsiteY17" fmla="*/ 336551 h 336551"/>
              <a:gd name="connsiteX18" fmla="*/ 120477 w 338138"/>
              <a:gd name="connsiteY18" fmla="*/ 216918 h 336551"/>
              <a:gd name="connsiteX19" fmla="*/ 96837 w 338138"/>
              <a:gd name="connsiteY19" fmla="*/ 191940 h 336551"/>
              <a:gd name="connsiteX20" fmla="*/ 96837 w 338138"/>
              <a:gd name="connsiteY20" fmla="*/ 107802 h 336551"/>
              <a:gd name="connsiteX21" fmla="*/ 120477 w 338138"/>
              <a:gd name="connsiteY21" fmla="*/ 84138 h 336551"/>
              <a:gd name="connsiteX22" fmla="*/ 23878 w 338138"/>
              <a:gd name="connsiteY22" fmla="*/ 84138 h 336551"/>
              <a:gd name="connsiteX23" fmla="*/ 75613 w 338138"/>
              <a:gd name="connsiteY23" fmla="*/ 84138 h 336551"/>
              <a:gd name="connsiteX24" fmla="*/ 72960 w 338138"/>
              <a:gd name="connsiteY24" fmla="*/ 95970 h 336551"/>
              <a:gd name="connsiteX25" fmla="*/ 72960 w 338138"/>
              <a:gd name="connsiteY25" fmla="*/ 216918 h 336551"/>
              <a:gd name="connsiteX26" fmla="*/ 96838 w 338138"/>
              <a:gd name="connsiteY26" fmla="*/ 240582 h 336551"/>
              <a:gd name="connsiteX27" fmla="*/ 96838 w 338138"/>
              <a:gd name="connsiteY27" fmla="*/ 336551 h 336551"/>
              <a:gd name="connsiteX28" fmla="*/ 23878 w 338138"/>
              <a:gd name="connsiteY28" fmla="*/ 336551 h 336551"/>
              <a:gd name="connsiteX29" fmla="*/ 23878 w 338138"/>
              <a:gd name="connsiteY29" fmla="*/ 216918 h 336551"/>
              <a:gd name="connsiteX30" fmla="*/ 0 w 338138"/>
              <a:gd name="connsiteY30" fmla="*/ 191940 h 336551"/>
              <a:gd name="connsiteX31" fmla="*/ 0 w 338138"/>
              <a:gd name="connsiteY31" fmla="*/ 107802 h 336551"/>
              <a:gd name="connsiteX32" fmla="*/ 23878 w 338138"/>
              <a:gd name="connsiteY32" fmla="*/ 84138 h 336551"/>
              <a:gd name="connsiteX33" fmla="*/ 265257 w 338138"/>
              <a:gd name="connsiteY33" fmla="*/ 0 h 336551"/>
              <a:gd name="connsiteX34" fmla="*/ 301625 w 338138"/>
              <a:gd name="connsiteY34" fmla="*/ 35069 h 336551"/>
              <a:gd name="connsiteX35" fmla="*/ 265257 w 338138"/>
              <a:gd name="connsiteY35" fmla="*/ 71438 h 336551"/>
              <a:gd name="connsiteX36" fmla="*/ 248371 w 338138"/>
              <a:gd name="connsiteY36" fmla="*/ 66242 h 336551"/>
              <a:gd name="connsiteX37" fmla="*/ 245774 w 338138"/>
              <a:gd name="connsiteY37" fmla="*/ 64944 h 336551"/>
              <a:gd name="connsiteX38" fmla="*/ 230187 w 338138"/>
              <a:gd name="connsiteY38" fmla="*/ 35069 h 336551"/>
              <a:gd name="connsiteX39" fmla="*/ 265257 w 338138"/>
              <a:gd name="connsiteY39" fmla="*/ 0 h 336551"/>
              <a:gd name="connsiteX40" fmla="*/ 169069 w 338138"/>
              <a:gd name="connsiteY40" fmla="*/ 0 h 336551"/>
              <a:gd name="connsiteX41" fmla="*/ 204788 w 338138"/>
              <a:gd name="connsiteY41" fmla="*/ 35719 h 336551"/>
              <a:gd name="connsiteX42" fmla="*/ 169069 w 338138"/>
              <a:gd name="connsiteY42" fmla="*/ 71438 h 336551"/>
              <a:gd name="connsiteX43" fmla="*/ 133350 w 338138"/>
              <a:gd name="connsiteY43" fmla="*/ 35719 h 336551"/>
              <a:gd name="connsiteX44" fmla="*/ 169069 w 338138"/>
              <a:gd name="connsiteY44" fmla="*/ 0 h 336551"/>
              <a:gd name="connsiteX45" fmla="*/ 72880 w 338138"/>
              <a:gd name="connsiteY45" fmla="*/ 0 h 336551"/>
              <a:gd name="connsiteX46" fmla="*/ 107950 w 338138"/>
              <a:gd name="connsiteY46" fmla="*/ 35069 h 336551"/>
              <a:gd name="connsiteX47" fmla="*/ 92363 w 338138"/>
              <a:gd name="connsiteY47" fmla="*/ 64944 h 336551"/>
              <a:gd name="connsiteX48" fmla="*/ 89766 w 338138"/>
              <a:gd name="connsiteY48" fmla="*/ 66242 h 336551"/>
              <a:gd name="connsiteX49" fmla="*/ 72880 w 338138"/>
              <a:gd name="connsiteY49" fmla="*/ 71438 h 336551"/>
              <a:gd name="connsiteX50" fmla="*/ 36512 w 338138"/>
              <a:gd name="connsiteY50" fmla="*/ 35069 h 336551"/>
              <a:gd name="connsiteX51" fmla="*/ 72880 w 338138"/>
              <a:gd name="connsiteY51"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6551">
                <a:moveTo>
                  <a:pt x="262525" y="84138"/>
                </a:moveTo>
                <a:cubicBezTo>
                  <a:pt x="262525" y="84138"/>
                  <a:pt x="262525" y="84138"/>
                  <a:pt x="314260" y="84138"/>
                </a:cubicBezTo>
                <a:cubicBezTo>
                  <a:pt x="338138" y="84138"/>
                  <a:pt x="338138" y="107802"/>
                  <a:pt x="338138" y="107802"/>
                </a:cubicBezTo>
                <a:cubicBezTo>
                  <a:pt x="338138" y="107802"/>
                  <a:pt x="338138" y="107802"/>
                  <a:pt x="338138" y="191940"/>
                </a:cubicBezTo>
                <a:cubicBezTo>
                  <a:pt x="338138" y="216918"/>
                  <a:pt x="314260" y="216918"/>
                  <a:pt x="314260" y="216918"/>
                </a:cubicBezTo>
                <a:cubicBezTo>
                  <a:pt x="314260" y="216918"/>
                  <a:pt x="314260" y="216918"/>
                  <a:pt x="314260" y="336551"/>
                </a:cubicBezTo>
                <a:cubicBezTo>
                  <a:pt x="314260" y="336551"/>
                  <a:pt x="314260" y="336551"/>
                  <a:pt x="241300" y="336551"/>
                </a:cubicBezTo>
                <a:cubicBezTo>
                  <a:pt x="241300" y="336551"/>
                  <a:pt x="241300" y="336551"/>
                  <a:pt x="241300" y="240582"/>
                </a:cubicBezTo>
                <a:cubicBezTo>
                  <a:pt x="241300" y="240582"/>
                  <a:pt x="265178" y="240582"/>
                  <a:pt x="265178" y="216918"/>
                </a:cubicBezTo>
                <a:cubicBezTo>
                  <a:pt x="265178" y="216918"/>
                  <a:pt x="265178" y="216918"/>
                  <a:pt x="265178" y="95970"/>
                </a:cubicBezTo>
                <a:cubicBezTo>
                  <a:pt x="265178" y="95970"/>
                  <a:pt x="265178" y="90711"/>
                  <a:pt x="262525" y="84138"/>
                </a:cubicBezTo>
                <a:close/>
                <a:moveTo>
                  <a:pt x="120477" y="84138"/>
                </a:moveTo>
                <a:cubicBezTo>
                  <a:pt x="120477" y="84138"/>
                  <a:pt x="120477" y="84138"/>
                  <a:pt x="217661" y="84138"/>
                </a:cubicBezTo>
                <a:cubicBezTo>
                  <a:pt x="241300" y="84138"/>
                  <a:pt x="241300" y="107802"/>
                  <a:pt x="241300" y="107802"/>
                </a:cubicBezTo>
                <a:lnTo>
                  <a:pt x="241300" y="191940"/>
                </a:lnTo>
                <a:cubicBezTo>
                  <a:pt x="241300" y="216918"/>
                  <a:pt x="217661" y="216918"/>
                  <a:pt x="217661" y="216918"/>
                </a:cubicBezTo>
                <a:cubicBezTo>
                  <a:pt x="217661" y="216918"/>
                  <a:pt x="217661" y="216918"/>
                  <a:pt x="217661" y="336551"/>
                </a:cubicBezTo>
                <a:cubicBezTo>
                  <a:pt x="217661" y="336551"/>
                  <a:pt x="217661" y="336551"/>
                  <a:pt x="120477" y="336551"/>
                </a:cubicBezTo>
                <a:cubicBezTo>
                  <a:pt x="120477" y="336551"/>
                  <a:pt x="120477" y="336551"/>
                  <a:pt x="120477" y="216918"/>
                </a:cubicBezTo>
                <a:cubicBezTo>
                  <a:pt x="120477" y="216918"/>
                  <a:pt x="96837" y="216918"/>
                  <a:pt x="96837" y="191940"/>
                </a:cubicBezTo>
                <a:cubicBezTo>
                  <a:pt x="96837" y="191940"/>
                  <a:pt x="96837" y="191940"/>
                  <a:pt x="96837" y="107802"/>
                </a:cubicBezTo>
                <a:cubicBezTo>
                  <a:pt x="96837" y="84138"/>
                  <a:pt x="120477" y="84138"/>
                  <a:pt x="120477" y="84138"/>
                </a:cubicBezTo>
                <a:close/>
                <a:moveTo>
                  <a:pt x="23878" y="84138"/>
                </a:moveTo>
                <a:cubicBezTo>
                  <a:pt x="23878" y="84138"/>
                  <a:pt x="23878" y="84138"/>
                  <a:pt x="75613" y="84138"/>
                </a:cubicBezTo>
                <a:cubicBezTo>
                  <a:pt x="72960" y="90711"/>
                  <a:pt x="72960" y="95970"/>
                  <a:pt x="72960" y="95970"/>
                </a:cubicBezTo>
                <a:cubicBezTo>
                  <a:pt x="72960" y="95970"/>
                  <a:pt x="72960" y="95970"/>
                  <a:pt x="72960" y="216918"/>
                </a:cubicBezTo>
                <a:cubicBezTo>
                  <a:pt x="72960" y="240582"/>
                  <a:pt x="96838" y="240582"/>
                  <a:pt x="96838" y="240582"/>
                </a:cubicBezTo>
                <a:cubicBezTo>
                  <a:pt x="96838" y="240582"/>
                  <a:pt x="96838" y="240582"/>
                  <a:pt x="96838" y="336551"/>
                </a:cubicBezTo>
                <a:cubicBezTo>
                  <a:pt x="96838" y="336551"/>
                  <a:pt x="96838" y="336551"/>
                  <a:pt x="23878" y="336551"/>
                </a:cubicBezTo>
                <a:cubicBezTo>
                  <a:pt x="23878" y="336551"/>
                  <a:pt x="23878" y="336551"/>
                  <a:pt x="23878" y="216918"/>
                </a:cubicBezTo>
                <a:cubicBezTo>
                  <a:pt x="23878" y="216918"/>
                  <a:pt x="0" y="216918"/>
                  <a:pt x="0" y="191940"/>
                </a:cubicBezTo>
                <a:cubicBezTo>
                  <a:pt x="0" y="191940"/>
                  <a:pt x="0" y="191940"/>
                  <a:pt x="0" y="107802"/>
                </a:cubicBezTo>
                <a:cubicBezTo>
                  <a:pt x="0" y="84138"/>
                  <a:pt x="23878" y="84138"/>
                  <a:pt x="23878" y="84138"/>
                </a:cubicBezTo>
                <a:close/>
                <a:moveTo>
                  <a:pt x="265257" y="0"/>
                </a:moveTo>
                <a:cubicBezTo>
                  <a:pt x="284740" y="0"/>
                  <a:pt x="301625" y="15586"/>
                  <a:pt x="301625" y="35069"/>
                </a:cubicBezTo>
                <a:cubicBezTo>
                  <a:pt x="301625" y="55851"/>
                  <a:pt x="284740" y="71438"/>
                  <a:pt x="265257" y="71438"/>
                </a:cubicBezTo>
                <a:cubicBezTo>
                  <a:pt x="258762" y="71438"/>
                  <a:pt x="253567" y="70139"/>
                  <a:pt x="248371" y="66242"/>
                </a:cubicBezTo>
                <a:cubicBezTo>
                  <a:pt x="248371" y="66242"/>
                  <a:pt x="247072" y="66242"/>
                  <a:pt x="245774" y="64944"/>
                </a:cubicBezTo>
                <a:cubicBezTo>
                  <a:pt x="236681" y="59748"/>
                  <a:pt x="230187" y="48058"/>
                  <a:pt x="230187" y="35069"/>
                </a:cubicBezTo>
                <a:cubicBezTo>
                  <a:pt x="230187" y="15586"/>
                  <a:pt x="245774" y="0"/>
                  <a:pt x="265257" y="0"/>
                </a:cubicBezTo>
                <a:close/>
                <a:moveTo>
                  <a:pt x="169069" y="0"/>
                </a:moveTo>
                <a:cubicBezTo>
                  <a:pt x="188796" y="0"/>
                  <a:pt x="204788" y="15992"/>
                  <a:pt x="204788" y="35719"/>
                </a:cubicBezTo>
                <a:cubicBezTo>
                  <a:pt x="204788" y="55446"/>
                  <a:pt x="188796" y="71438"/>
                  <a:pt x="169069" y="71438"/>
                </a:cubicBezTo>
                <a:cubicBezTo>
                  <a:pt x="149342" y="71438"/>
                  <a:pt x="133350" y="55446"/>
                  <a:pt x="133350" y="35719"/>
                </a:cubicBezTo>
                <a:cubicBezTo>
                  <a:pt x="133350" y="15992"/>
                  <a:pt x="149342" y="0"/>
                  <a:pt x="169069" y="0"/>
                </a:cubicBezTo>
                <a:close/>
                <a:moveTo>
                  <a:pt x="72880" y="0"/>
                </a:moveTo>
                <a:cubicBezTo>
                  <a:pt x="92363" y="0"/>
                  <a:pt x="107950" y="15586"/>
                  <a:pt x="107950" y="35069"/>
                </a:cubicBezTo>
                <a:cubicBezTo>
                  <a:pt x="107950" y="48058"/>
                  <a:pt x="101456" y="59748"/>
                  <a:pt x="92363" y="64944"/>
                </a:cubicBezTo>
                <a:cubicBezTo>
                  <a:pt x="91065" y="66242"/>
                  <a:pt x="89766" y="66242"/>
                  <a:pt x="89766" y="66242"/>
                </a:cubicBezTo>
                <a:cubicBezTo>
                  <a:pt x="84570" y="70139"/>
                  <a:pt x="79375" y="71438"/>
                  <a:pt x="72880" y="71438"/>
                </a:cubicBezTo>
                <a:cubicBezTo>
                  <a:pt x="53397" y="71438"/>
                  <a:pt x="36512" y="55851"/>
                  <a:pt x="36512" y="35069"/>
                </a:cubicBezTo>
                <a:cubicBezTo>
                  <a:pt x="36512" y="15586"/>
                  <a:pt x="53397" y="0"/>
                  <a:pt x="7288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7"/>
          <p:cNvSpPr/>
          <p:nvPr/>
        </p:nvSpPr>
        <p:spPr>
          <a:xfrm>
            <a:off x="4575732" y="4728345"/>
            <a:ext cx="437336" cy="437334"/>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8"/>
          <p:cNvSpPr/>
          <p:nvPr/>
        </p:nvSpPr>
        <p:spPr>
          <a:xfrm>
            <a:off x="9722895" y="4728344"/>
            <a:ext cx="424266" cy="437336"/>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TextBox 19"/>
          <p:cNvSpPr txBox="1"/>
          <p:nvPr/>
        </p:nvSpPr>
        <p:spPr>
          <a:xfrm>
            <a:off x="1448212" y="3768694"/>
            <a:ext cx="2162628"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a:latin typeface="+mn-ea"/>
              </a:rPr>
              <a:t>身份验证</a:t>
            </a:r>
            <a:endParaRPr lang="en-US" sz="2000" dirty="0">
              <a:latin typeface="+mn-ea"/>
            </a:endParaRPr>
          </a:p>
        </p:txBody>
      </p:sp>
      <p:sp>
        <p:nvSpPr>
          <p:cNvPr id="12" name="文本框 11"/>
          <p:cNvSpPr txBox="1"/>
          <p:nvPr/>
        </p:nvSpPr>
        <p:spPr>
          <a:xfrm>
            <a:off x="890015" y="4569127"/>
            <a:ext cx="2415386" cy="1815882"/>
          </a:xfrm>
          <a:prstGeom prst="rect">
            <a:avLst/>
          </a:prstGeom>
          <a:noFill/>
        </p:spPr>
        <p:txBody>
          <a:bodyPr wrap="square" rtlCol="0">
            <a:spAutoFit/>
            <a:scene3d>
              <a:camera prst="orthographicFront"/>
              <a:lightRig rig="threePt" dir="t"/>
            </a:scene3d>
            <a:sp3d contourW="12700"/>
          </a:bodyPr>
          <a:lstStyle/>
          <a:p>
            <a:pPr algn="just"/>
            <a:r>
              <a:rPr lang="zh-CN" altLang="en-US" sz="1200" smtClean="0">
                <a:solidFill>
                  <a:schemeClr val="bg1">
                    <a:lumMod val="50000"/>
                  </a:schemeClr>
                </a:solidFill>
              </a:rPr>
              <a:t>       </a:t>
            </a:r>
            <a:r>
              <a:rPr lang="zh-CN" altLang="en-US" sz="1400">
                <a:solidFill>
                  <a:schemeClr val="bg1">
                    <a:lumMod val="50000"/>
                  </a:schemeClr>
                </a:solidFill>
              </a:rPr>
              <a:t>中本聪的真实身份一直是个迷，如果某人声称自己是中本聪，怎么验证呢？很简单，让他用中本聪的比特币地址（创世区块中的</a:t>
            </a:r>
            <a:r>
              <a:rPr lang="en-US" altLang="zh-CN" sz="1400">
                <a:solidFill>
                  <a:schemeClr val="bg1">
                    <a:lumMod val="50000"/>
                  </a:schemeClr>
                </a:solidFill>
              </a:rPr>
              <a:t>12c6DSiU4Rq3P4ZxziKxzrL5LmMBrzjrJX</a:t>
            </a:r>
            <a:r>
              <a:rPr lang="zh-CN" altLang="en-US" sz="1400">
                <a:solidFill>
                  <a:schemeClr val="bg1">
                    <a:lumMod val="50000"/>
                  </a:schemeClr>
                </a:solidFill>
              </a:rPr>
              <a:t>）的私钥做签名即可。</a:t>
            </a:r>
            <a:endParaRPr lang="en-US" altLang="zh-CN" sz="1400" dirty="0">
              <a:solidFill>
                <a:schemeClr val="bg1">
                  <a:lumMod val="50000"/>
                </a:schemeClr>
              </a:solidFill>
            </a:endParaRPr>
          </a:p>
        </p:txBody>
      </p:sp>
      <p:sp>
        <p:nvSpPr>
          <p:cNvPr id="13" name="TextBox 19"/>
          <p:cNvSpPr txBox="1"/>
          <p:nvPr/>
        </p:nvSpPr>
        <p:spPr>
          <a:xfrm>
            <a:off x="3814683" y="3768694"/>
            <a:ext cx="2162628"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a:solidFill>
                  <a:schemeClr val="bg1"/>
                </a:solidFill>
                <a:latin typeface="+mn-ea"/>
              </a:rPr>
              <a:t>去中心化服务</a:t>
            </a:r>
            <a:endParaRPr lang="en-US" sz="2000" dirty="0">
              <a:solidFill>
                <a:schemeClr val="bg1"/>
              </a:solidFill>
              <a:latin typeface="+mn-ea"/>
            </a:endParaRPr>
          </a:p>
        </p:txBody>
      </p:sp>
      <p:sp>
        <p:nvSpPr>
          <p:cNvPr id="14" name="TextBox 19"/>
          <p:cNvSpPr txBox="1"/>
          <p:nvPr/>
        </p:nvSpPr>
        <p:spPr>
          <a:xfrm>
            <a:off x="6589487" y="3768694"/>
            <a:ext cx="2162628"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smtClean="0">
                <a:latin typeface="+mn-ea"/>
              </a:rPr>
              <a:t>慈善募捐</a:t>
            </a:r>
            <a:endParaRPr lang="en-US" sz="2000" dirty="0">
              <a:latin typeface="+mn-ea"/>
            </a:endParaRPr>
          </a:p>
        </p:txBody>
      </p:sp>
      <p:sp>
        <p:nvSpPr>
          <p:cNvPr id="15" name="TextBox 19"/>
          <p:cNvSpPr txBox="1"/>
          <p:nvPr/>
        </p:nvSpPr>
        <p:spPr>
          <a:xfrm>
            <a:off x="9170964" y="3768694"/>
            <a:ext cx="2162628"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a:solidFill>
                  <a:schemeClr val="bg1"/>
                </a:solidFill>
                <a:latin typeface="+mn-ea"/>
              </a:rPr>
              <a:t>资金公开</a:t>
            </a:r>
            <a:endParaRPr lang="en-US" sz="2000" dirty="0">
              <a:solidFill>
                <a:schemeClr val="bg1"/>
              </a:solidFill>
              <a:latin typeface="+mn-ea"/>
            </a:endParaRPr>
          </a:p>
        </p:txBody>
      </p:sp>
      <p:sp>
        <p:nvSpPr>
          <p:cNvPr id="16" name="文本框 15"/>
          <p:cNvSpPr txBox="1"/>
          <p:nvPr/>
        </p:nvSpPr>
        <p:spPr>
          <a:xfrm>
            <a:off x="6225341" y="4569127"/>
            <a:ext cx="2264227" cy="1169551"/>
          </a:xfrm>
          <a:prstGeom prst="rect">
            <a:avLst/>
          </a:prstGeom>
          <a:noFill/>
        </p:spPr>
        <p:txBody>
          <a:bodyPr wrap="square" rtlCol="0">
            <a:spAutoFit/>
            <a:scene3d>
              <a:camera prst="orthographicFront"/>
              <a:lightRig rig="threePt" dir="t"/>
            </a:scene3d>
            <a:sp3d contourW="12700"/>
          </a:bodyPr>
          <a:lstStyle/>
          <a:p>
            <a:pPr algn="just"/>
            <a:r>
              <a:rPr lang="zh-CN" altLang="en-US" sz="1200" smtClean="0">
                <a:solidFill>
                  <a:schemeClr val="bg1">
                    <a:lumMod val="50000"/>
                  </a:schemeClr>
                </a:solidFill>
              </a:rPr>
              <a:t>       </a:t>
            </a:r>
            <a:r>
              <a:rPr lang="zh-CN" altLang="en-US" sz="1400" smtClean="0">
                <a:solidFill>
                  <a:schemeClr val="bg1">
                    <a:lumMod val="50000"/>
                  </a:schemeClr>
                </a:solidFill>
              </a:rPr>
              <a:t>慈</a:t>
            </a:r>
            <a:r>
              <a:rPr lang="zh-CN" altLang="en-US" sz="1400">
                <a:solidFill>
                  <a:schemeClr val="bg1">
                    <a:lumMod val="50000"/>
                  </a:schemeClr>
                </a:solidFill>
              </a:rPr>
              <a:t>善机构使用比特币地址来募捐资金，不需要慈善机构主动公开账目，人人都可以自行查看此地址的所有历史账</a:t>
            </a:r>
            <a:r>
              <a:rPr lang="zh-CN" altLang="en-US" sz="1400" smtClean="0">
                <a:solidFill>
                  <a:schemeClr val="bg1">
                    <a:lumMod val="50000"/>
                  </a:schemeClr>
                </a:solidFill>
              </a:rPr>
              <a:t>目。</a:t>
            </a:r>
            <a:endParaRPr lang="en-US" altLang="zh-CN" sz="1200" dirty="0">
              <a:solidFill>
                <a:schemeClr val="bg1">
                  <a:lumMod val="50000"/>
                </a:schemeClr>
              </a:solidFill>
            </a:endParaRPr>
          </a:p>
        </p:txBody>
      </p:sp>
      <p:sp>
        <p:nvSpPr>
          <p:cNvPr id="17" name="文本框 16"/>
          <p:cNvSpPr txBox="1"/>
          <p:nvPr/>
        </p:nvSpPr>
        <p:spPr>
          <a:xfrm>
            <a:off x="3562270" y="1672611"/>
            <a:ext cx="2468715" cy="1815882"/>
          </a:xfrm>
          <a:prstGeom prst="rect">
            <a:avLst/>
          </a:prstGeom>
          <a:noFill/>
        </p:spPr>
        <p:txBody>
          <a:bodyPr wrap="square" rtlCol="0">
            <a:spAutoFit/>
            <a:scene3d>
              <a:camera prst="orthographicFront"/>
              <a:lightRig rig="threePt" dir="t"/>
            </a:scene3d>
            <a:sp3d contourW="12700"/>
          </a:bodyPr>
          <a:lstStyle/>
          <a:p>
            <a:r>
              <a:rPr lang="zh-CN" altLang="en-US" sz="1400" smtClean="0">
                <a:solidFill>
                  <a:schemeClr val="bg1">
                    <a:lumMod val="50000"/>
                  </a:schemeClr>
                </a:solidFill>
              </a:rPr>
              <a:t>       例</a:t>
            </a:r>
            <a:r>
              <a:rPr lang="zh-CN" altLang="en-US" sz="1400">
                <a:solidFill>
                  <a:schemeClr val="bg1">
                    <a:lumMod val="50000"/>
                  </a:schemeClr>
                </a:solidFill>
              </a:rPr>
              <a:t>如在比特信（</a:t>
            </a:r>
            <a:r>
              <a:rPr lang="en-US" altLang="zh-CN" sz="1400">
                <a:solidFill>
                  <a:schemeClr val="bg1">
                    <a:lumMod val="50000"/>
                  </a:schemeClr>
                </a:solidFill>
              </a:rPr>
              <a:t>Bitmessage</a:t>
            </a:r>
            <a:r>
              <a:rPr lang="zh-CN" altLang="en-US" sz="1400">
                <a:solidFill>
                  <a:schemeClr val="bg1">
                    <a:lumMod val="50000"/>
                  </a:schemeClr>
                </a:solidFill>
              </a:rPr>
              <a:t>）中，用户发的每一条消息都将传遍全网，所有人都能收到消息，但只有指定聊天的人才有私钥可以解密信息。这使得窃听者既不可能找到消息的收发者，也不可能破解消息内容。</a:t>
            </a:r>
            <a:endParaRPr lang="en-US" altLang="zh-CN" sz="1400" dirty="0">
              <a:solidFill>
                <a:schemeClr val="bg1">
                  <a:lumMod val="50000"/>
                </a:schemeClr>
              </a:solidFill>
            </a:endParaRPr>
          </a:p>
        </p:txBody>
      </p:sp>
      <p:sp>
        <p:nvSpPr>
          <p:cNvPr id="18" name="文本框 17"/>
          <p:cNvSpPr txBox="1"/>
          <p:nvPr/>
        </p:nvSpPr>
        <p:spPr>
          <a:xfrm>
            <a:off x="8698443" y="1672611"/>
            <a:ext cx="2748810" cy="1815882"/>
          </a:xfrm>
          <a:prstGeom prst="rect">
            <a:avLst/>
          </a:prstGeom>
          <a:noFill/>
        </p:spPr>
        <p:txBody>
          <a:bodyPr wrap="square" rtlCol="0">
            <a:spAutoFit/>
            <a:scene3d>
              <a:camera prst="orthographicFront"/>
              <a:lightRig rig="threePt" dir="t"/>
            </a:scene3d>
            <a:sp3d contourW="12700"/>
          </a:bodyPr>
          <a:lstStyle/>
          <a:p>
            <a:r>
              <a:rPr lang="zh-CN" altLang="en-US" sz="1400" smtClean="0">
                <a:solidFill>
                  <a:schemeClr val="bg1">
                    <a:lumMod val="50000"/>
                  </a:schemeClr>
                </a:solidFill>
              </a:rPr>
              <a:t>       某</a:t>
            </a:r>
            <a:r>
              <a:rPr lang="zh-CN" altLang="en-US" sz="1400">
                <a:solidFill>
                  <a:schemeClr val="bg1">
                    <a:lumMod val="50000"/>
                  </a:schemeClr>
                </a:solidFill>
              </a:rPr>
              <a:t>在线博彩网站想证明其资金实力雄厚，却碰到了一些困难。银行存款证明只能证明在验证时刻网站有这么多钱，说不定这是借来的钱，验证完后就还回去了。就算在公司堆着一亿元黄金或钞票</a:t>
            </a:r>
            <a:r>
              <a:rPr lang="en-US" altLang="zh-CN" sz="1400">
                <a:solidFill>
                  <a:schemeClr val="bg1">
                    <a:lumMod val="50000"/>
                  </a:schemeClr>
                </a:solidFill>
              </a:rPr>
              <a:t>24</a:t>
            </a:r>
            <a:r>
              <a:rPr lang="zh-CN" altLang="en-US" sz="1400">
                <a:solidFill>
                  <a:schemeClr val="bg1">
                    <a:lumMod val="50000"/>
                  </a:schemeClr>
                </a:solidFill>
              </a:rPr>
              <a:t>小时视频直播，用户也不知道是真是假。</a:t>
            </a:r>
            <a:endParaRPr lang="en-US" altLang="zh-CN" sz="1400" dirty="0">
              <a:solidFill>
                <a:schemeClr val="bg1">
                  <a:lumMod val="50000"/>
                </a:schemeClr>
              </a:solidFill>
            </a:endParaRPr>
          </a:p>
        </p:txBody>
      </p:sp>
      <p:sp>
        <p:nvSpPr>
          <p:cNvPr id="19"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信息公开</a:t>
            </a:r>
            <a:endParaRPr lang="en-US" sz="3200" b="1" dirty="0">
              <a:latin typeface="+mn-ea"/>
            </a:endParaRPr>
          </a:p>
        </p:txBody>
      </p:sp>
      <p:sp>
        <p:nvSpPr>
          <p:cNvPr id="20" name="灯片编号占位符 19"/>
          <p:cNvSpPr>
            <a:spLocks noGrp="1"/>
          </p:cNvSpPr>
          <p:nvPr>
            <p:ph type="sldNum" sz="quarter" idx="4294967295"/>
          </p:nvPr>
        </p:nvSpPr>
        <p:spPr>
          <a:xfrm>
            <a:off x="890014" y="183151"/>
            <a:ext cx="648153" cy="365125"/>
          </a:xfrm>
        </p:spPr>
        <p:txBody>
          <a:bodyPr/>
          <a:lstStyle/>
          <a:p>
            <a:fld id="{1E5B29A9-5820-46BE-83DA-BE1F926704E3}" type="slidenum">
              <a:rPr lang="zh-CN" altLang="en-US" smtClean="0"/>
              <a:pPr/>
              <a:t>17</a:t>
            </a:fld>
            <a:endParaRPr lang="zh-CN" altLang="en-US" dirty="0"/>
          </a:p>
        </p:txBody>
      </p:sp>
    </p:spTree>
    <p:extLst>
      <p:ext uri="{BB962C8B-B14F-4D97-AF65-F5344CB8AC3E}">
        <p14:creationId xmlns:p14="http://schemas.microsoft.com/office/powerpoint/2010/main" val="3953687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2" presetClass="entr" presetSubtype="1"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ppt_y</p:attrName>
                                        </p:attrNameLst>
                                      </p:cBhvr>
                                      <p:tavLst>
                                        <p:tav tm="0">
                                          <p:val>
                                            <p:strVal val="#ppt_y-#ppt_h*1.125000"/>
                                          </p:val>
                                        </p:tav>
                                        <p:tav tm="100000">
                                          <p:val>
                                            <p:strVal val="#ppt_y"/>
                                          </p:val>
                                        </p:tav>
                                      </p:tavLst>
                                    </p:anim>
                                    <p:animEffect transition="in" filter="wipe(down)">
                                      <p:cBhvr>
                                        <p:cTn id="41" dur="500"/>
                                        <p:tgtEl>
                                          <p:spTgt spid="12"/>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p:tgtEl>
                                          <p:spTgt spid="17"/>
                                        </p:tgtEl>
                                        <p:attrNameLst>
                                          <p:attrName>ppt_y</p:attrName>
                                        </p:attrNameLst>
                                      </p:cBhvr>
                                      <p:tavLst>
                                        <p:tav tm="0">
                                          <p:val>
                                            <p:strVal val="#ppt_y+#ppt_h*1.125000"/>
                                          </p:val>
                                        </p:tav>
                                        <p:tav tm="100000">
                                          <p:val>
                                            <p:strVal val="#ppt_y"/>
                                          </p:val>
                                        </p:tav>
                                      </p:tavLst>
                                    </p:anim>
                                    <p:animEffect transition="in" filter="wipe(up)">
                                      <p:cBhvr>
                                        <p:cTn id="45" dur="500"/>
                                        <p:tgtEl>
                                          <p:spTgt spid="17"/>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p:tgtEl>
                                          <p:spTgt spid="16"/>
                                        </p:tgtEl>
                                        <p:attrNameLst>
                                          <p:attrName>ppt_y</p:attrName>
                                        </p:attrNameLst>
                                      </p:cBhvr>
                                      <p:tavLst>
                                        <p:tav tm="0">
                                          <p:val>
                                            <p:strVal val="#ppt_y-#ppt_h*1.125000"/>
                                          </p:val>
                                        </p:tav>
                                        <p:tav tm="100000">
                                          <p:val>
                                            <p:strVal val="#ppt_y"/>
                                          </p:val>
                                        </p:tav>
                                      </p:tavLst>
                                    </p:anim>
                                    <p:animEffect transition="in" filter="wipe(down)">
                                      <p:cBhvr>
                                        <p:cTn id="49" dur="500"/>
                                        <p:tgtEl>
                                          <p:spTgt spid="16"/>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p:tgtEl>
                                          <p:spTgt spid="18"/>
                                        </p:tgtEl>
                                        <p:attrNameLst>
                                          <p:attrName>ppt_y</p:attrName>
                                        </p:attrNameLst>
                                      </p:cBhvr>
                                      <p:tavLst>
                                        <p:tav tm="0">
                                          <p:val>
                                            <p:strVal val="#ppt_y+#ppt_h*1.125000"/>
                                          </p:val>
                                        </p:tav>
                                        <p:tav tm="100000">
                                          <p:val>
                                            <p:strVal val="#ppt_y"/>
                                          </p:val>
                                        </p:tav>
                                      </p:tavLst>
                                    </p:anim>
                                    <p:animEffect transition="in" filter="wipe(up)">
                                      <p:cBhvr>
                                        <p:cTn id="53" dur="500"/>
                                        <p:tgtEl>
                                          <p:spTgt spid="18"/>
                                        </p:tgtEl>
                                      </p:cBhvr>
                                    </p:animEffect>
                                  </p:childTnLst>
                                </p:cTn>
                              </p:par>
                            </p:childTnLst>
                          </p:cTn>
                        </p:par>
                        <p:par>
                          <p:cTn id="54" fill="hold">
                            <p:stCondLst>
                              <p:cond delay="1000"/>
                            </p:stCondLst>
                            <p:childTnLst>
                              <p:par>
                                <p:cTn id="55" presetID="53" presetClass="entr" presetSubtype="16"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1" grpId="0" animBg="1"/>
      <p:bldP spid="23" grpId="0" animBg="1"/>
      <p:bldP spid="22" grpId="0" animBg="1"/>
      <p:bldP spid="24" grpId="0" animBg="1"/>
      <p:bldP spid="11" grpId="0"/>
      <p:bldP spid="12" grpId="0"/>
      <p:bldP spid="13" grpId="0"/>
      <p:bldP spid="14" grpId="0"/>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233714" y="2075543"/>
            <a:ext cx="2834143" cy="1756228"/>
            <a:chOff x="1233714" y="2075543"/>
            <a:chExt cx="2834143" cy="1756228"/>
          </a:xfrm>
        </p:grpSpPr>
        <p:sp>
          <p:nvSpPr>
            <p:cNvPr id="5" name="矩形 4"/>
            <p:cNvSpPr/>
            <p:nvPr/>
          </p:nvSpPr>
          <p:spPr>
            <a:xfrm>
              <a:off x="1233714" y="2075543"/>
              <a:ext cx="2834143" cy="175622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6" name="组合 35"/>
            <p:cNvGrpSpPr/>
            <p:nvPr/>
          </p:nvGrpSpPr>
          <p:grpSpPr>
            <a:xfrm>
              <a:off x="1421672" y="2261164"/>
              <a:ext cx="435428" cy="435428"/>
              <a:chOff x="8533674" y="5262836"/>
              <a:chExt cx="435428" cy="435428"/>
            </a:xfrm>
          </p:grpSpPr>
          <p:sp>
            <p:nvSpPr>
              <p:cNvPr id="37" name="矩形: 圆角 36"/>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
              <p:cNvSpPr/>
              <p:nvPr/>
            </p:nvSpPr>
            <p:spPr>
              <a:xfrm>
                <a:off x="8637634" y="5362849"/>
                <a:ext cx="227507" cy="23540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8" name="文本框 27"/>
            <p:cNvSpPr txBox="1"/>
            <p:nvPr/>
          </p:nvSpPr>
          <p:spPr>
            <a:xfrm>
              <a:off x="1421673" y="2796605"/>
              <a:ext cx="2646183" cy="1015663"/>
            </a:xfrm>
            <a:prstGeom prst="rect">
              <a:avLst/>
            </a:prstGeom>
            <a:noFill/>
          </p:spPr>
          <p:txBody>
            <a:bodyPr wrap="square" rtlCol="0">
              <a:spAutoFit/>
              <a:scene3d>
                <a:camera prst="orthographicFront"/>
                <a:lightRig rig="threePt" dir="t"/>
              </a:scene3d>
              <a:sp3d contourW="12700"/>
            </a:bodyPr>
            <a:lstStyle/>
            <a:p>
              <a:r>
                <a:rPr lang="zh-CN" altLang="en-US" sz="1200" b="1"/>
                <a:t>在线博</a:t>
              </a:r>
              <a:r>
                <a:rPr lang="zh-CN" altLang="en-US" sz="1200" b="1" smtClean="0"/>
                <a:t>彩：</a:t>
              </a:r>
              <a:r>
                <a:rPr lang="zh-CN" altLang="en-US" sz="1200" smtClean="0">
                  <a:solidFill>
                    <a:schemeClr val="bg1">
                      <a:lumMod val="50000"/>
                    </a:schemeClr>
                  </a:solidFill>
                </a:rPr>
                <a:t>比</a:t>
              </a:r>
              <a:r>
                <a:rPr lang="zh-CN" altLang="en-US" sz="1200">
                  <a:solidFill>
                    <a:schemeClr val="bg1">
                      <a:lumMod val="50000"/>
                    </a:schemeClr>
                  </a:solidFill>
                </a:rPr>
                <a:t>特币诞生后的首个应用就是在线博彩</a:t>
              </a:r>
              <a:r>
                <a:rPr lang="en-US" altLang="zh-CN" sz="1200">
                  <a:solidFill>
                    <a:schemeClr val="bg1">
                      <a:lumMod val="50000"/>
                    </a:schemeClr>
                  </a:solidFill>
                </a:rPr>
                <a:t>——</a:t>
              </a:r>
              <a:r>
                <a:rPr lang="zh-CN" altLang="en-US" sz="1200">
                  <a:solidFill>
                    <a:schemeClr val="bg1">
                      <a:lumMod val="50000"/>
                    </a:schemeClr>
                  </a:solidFill>
                </a:rPr>
                <a:t>中本*骰子，任何玩家，不管身在哪个国家，只要连上网络，都可以通过发送比特币参与博彩。</a:t>
              </a:r>
              <a:endParaRPr lang="en-US" altLang="zh-CN" sz="1200" dirty="0">
                <a:solidFill>
                  <a:schemeClr val="bg1">
                    <a:lumMod val="50000"/>
                  </a:schemeClr>
                </a:solidFill>
              </a:endParaRPr>
            </a:p>
          </p:txBody>
        </p:sp>
      </p:grpSp>
      <p:grpSp>
        <p:nvGrpSpPr>
          <p:cNvPr id="57" name="组合 56"/>
          <p:cNvGrpSpPr/>
          <p:nvPr/>
        </p:nvGrpSpPr>
        <p:grpSpPr>
          <a:xfrm>
            <a:off x="1233714" y="4122057"/>
            <a:ext cx="2834143" cy="1756228"/>
            <a:chOff x="1233714" y="4122057"/>
            <a:chExt cx="2834143" cy="1756228"/>
          </a:xfrm>
        </p:grpSpPr>
        <p:sp>
          <p:nvSpPr>
            <p:cNvPr id="14" name="矩形 13"/>
            <p:cNvSpPr/>
            <p:nvPr/>
          </p:nvSpPr>
          <p:spPr>
            <a:xfrm>
              <a:off x="1233714" y="4122057"/>
              <a:ext cx="2834143" cy="175622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9" name="组合 38"/>
            <p:cNvGrpSpPr/>
            <p:nvPr/>
          </p:nvGrpSpPr>
          <p:grpSpPr>
            <a:xfrm>
              <a:off x="1421672" y="4307678"/>
              <a:ext cx="435428" cy="435428"/>
              <a:chOff x="8533674" y="5262836"/>
              <a:chExt cx="435428" cy="435428"/>
            </a:xfrm>
          </p:grpSpPr>
          <p:sp>
            <p:nvSpPr>
              <p:cNvPr id="40" name="矩形: 圆角 39"/>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16"/>
              <p:cNvSpPr/>
              <p:nvPr/>
            </p:nvSpPr>
            <p:spPr>
              <a:xfrm>
                <a:off x="8633687" y="5370367"/>
                <a:ext cx="235402" cy="220365"/>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9" name="文本框 28"/>
            <p:cNvSpPr txBox="1"/>
            <p:nvPr/>
          </p:nvSpPr>
          <p:spPr>
            <a:xfrm>
              <a:off x="1421672" y="4834284"/>
              <a:ext cx="2526213" cy="1015663"/>
            </a:xfrm>
            <a:prstGeom prst="rect">
              <a:avLst/>
            </a:prstGeom>
            <a:noFill/>
          </p:spPr>
          <p:txBody>
            <a:bodyPr wrap="square" rtlCol="0">
              <a:spAutoFit/>
              <a:scene3d>
                <a:camera prst="orthographicFront"/>
                <a:lightRig rig="threePt" dir="t"/>
              </a:scene3d>
              <a:sp3d contourW="12700"/>
            </a:bodyPr>
            <a:lstStyle/>
            <a:p>
              <a:r>
                <a:rPr lang="zh-CN" altLang="en-US" sz="1200" b="1"/>
                <a:t>隐匿资</a:t>
              </a:r>
              <a:r>
                <a:rPr lang="zh-CN" altLang="en-US" sz="1200" b="1" smtClean="0"/>
                <a:t>产：</a:t>
              </a:r>
              <a:r>
                <a:rPr lang="zh-CN" altLang="en-US" sz="1200" smtClean="0">
                  <a:solidFill>
                    <a:schemeClr val="bg1">
                      <a:lumMod val="50000"/>
                    </a:schemeClr>
                  </a:solidFill>
                </a:rPr>
                <a:t>不</a:t>
              </a:r>
              <a:r>
                <a:rPr lang="zh-CN" altLang="en-US" sz="1200">
                  <a:solidFill>
                    <a:schemeClr val="bg1">
                      <a:lumMod val="50000"/>
                    </a:schemeClr>
                  </a:solidFill>
                </a:rPr>
                <a:t>管存储多少比特币，都只要记下比特币地址的私钥（可以简单理解为密</a:t>
              </a:r>
              <a:r>
                <a:rPr lang="zh-CN" altLang="en-US" sz="1200" smtClean="0">
                  <a:solidFill>
                    <a:schemeClr val="bg1">
                      <a:lumMod val="50000"/>
                    </a:schemeClr>
                  </a:solidFill>
                </a:rPr>
                <a:t>码即</a:t>
              </a:r>
              <a:r>
                <a:rPr lang="zh-CN" altLang="en-US" sz="1200">
                  <a:solidFill>
                    <a:schemeClr val="bg1">
                      <a:lumMod val="50000"/>
                    </a:schemeClr>
                  </a:solidFill>
                </a:rPr>
                <a:t>可，私钥可记录在纸上，</a:t>
              </a:r>
              <a:r>
                <a:rPr lang="en-US" altLang="zh-CN" sz="1200">
                  <a:solidFill>
                    <a:schemeClr val="bg1">
                      <a:lumMod val="50000"/>
                    </a:schemeClr>
                  </a:solidFill>
                </a:rPr>
                <a:t>U</a:t>
              </a:r>
              <a:r>
                <a:rPr lang="zh-CN" altLang="en-US" sz="1200">
                  <a:solidFill>
                    <a:schemeClr val="bg1">
                      <a:lumMod val="50000"/>
                    </a:schemeClr>
                  </a:solidFill>
                </a:rPr>
                <a:t>盘，网盘，邮箱里，甚至用一句话来作为私钥</a:t>
              </a:r>
              <a:r>
                <a:rPr lang="zh-CN" altLang="en-US" sz="1200" smtClean="0">
                  <a:solidFill>
                    <a:schemeClr val="bg1">
                      <a:lumMod val="50000"/>
                    </a:schemeClr>
                  </a:solidFill>
                </a:rPr>
                <a:t>。</a:t>
              </a:r>
              <a:endParaRPr lang="en-US" altLang="zh-CN" sz="1200" dirty="0">
                <a:solidFill>
                  <a:schemeClr val="bg1">
                    <a:lumMod val="50000"/>
                  </a:schemeClr>
                </a:solidFill>
              </a:endParaRPr>
            </a:p>
          </p:txBody>
        </p:sp>
      </p:grpSp>
      <p:grpSp>
        <p:nvGrpSpPr>
          <p:cNvPr id="55" name="组合 54"/>
          <p:cNvGrpSpPr/>
          <p:nvPr/>
        </p:nvGrpSpPr>
        <p:grpSpPr>
          <a:xfrm>
            <a:off x="4695370" y="2075543"/>
            <a:ext cx="2834143" cy="1756228"/>
            <a:chOff x="4695370" y="2075543"/>
            <a:chExt cx="2834143" cy="1756228"/>
          </a:xfrm>
        </p:grpSpPr>
        <p:sp>
          <p:nvSpPr>
            <p:cNvPr id="6" name="矩形 5"/>
            <p:cNvSpPr/>
            <p:nvPr/>
          </p:nvSpPr>
          <p:spPr>
            <a:xfrm>
              <a:off x="4695370" y="2075543"/>
              <a:ext cx="2834143" cy="175622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2" name="组合 41"/>
            <p:cNvGrpSpPr/>
            <p:nvPr/>
          </p:nvGrpSpPr>
          <p:grpSpPr>
            <a:xfrm>
              <a:off x="4876074" y="2261164"/>
              <a:ext cx="435428" cy="435428"/>
              <a:chOff x="8533674" y="5262836"/>
              <a:chExt cx="435428" cy="435428"/>
            </a:xfrm>
          </p:grpSpPr>
          <p:sp>
            <p:nvSpPr>
              <p:cNvPr id="43" name="矩形: 圆角 42"/>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9"/>
              <p:cNvSpPr/>
              <p:nvPr/>
            </p:nvSpPr>
            <p:spPr>
              <a:xfrm>
                <a:off x="8633687" y="5362849"/>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0" name="文本框 29"/>
            <p:cNvSpPr txBox="1"/>
            <p:nvPr/>
          </p:nvSpPr>
          <p:spPr>
            <a:xfrm>
              <a:off x="4787660" y="2767742"/>
              <a:ext cx="2741853" cy="1015663"/>
            </a:xfrm>
            <a:prstGeom prst="rect">
              <a:avLst/>
            </a:prstGeom>
            <a:noFill/>
          </p:spPr>
          <p:txBody>
            <a:bodyPr wrap="square" rtlCol="0">
              <a:spAutoFit/>
              <a:scene3d>
                <a:camera prst="orthographicFront"/>
                <a:lightRig rig="threePt" dir="t"/>
              </a:scene3d>
              <a:sp3d contourW="12700"/>
            </a:bodyPr>
            <a:lstStyle/>
            <a:p>
              <a:r>
                <a:rPr lang="zh-CN" altLang="en-US" sz="1200" b="1" smtClean="0"/>
                <a:t>暗</a:t>
              </a:r>
              <a:r>
                <a:rPr lang="zh-CN" altLang="en-US" sz="1200" b="1"/>
                <a:t>网黑</a:t>
              </a:r>
              <a:r>
                <a:rPr lang="zh-CN" altLang="en-US" sz="1200" b="1" smtClean="0"/>
                <a:t>市：</a:t>
              </a:r>
              <a:r>
                <a:rPr lang="zh-CN" altLang="en-US" sz="1200" smtClean="0">
                  <a:solidFill>
                    <a:schemeClr val="bg1">
                      <a:lumMod val="50000"/>
                    </a:schemeClr>
                  </a:solidFill>
                </a:rPr>
                <a:t>卖</a:t>
              </a:r>
              <a:r>
                <a:rPr lang="zh-CN" altLang="en-US" sz="1200">
                  <a:solidFill>
                    <a:schemeClr val="bg1">
                      <a:lumMod val="50000"/>
                    </a:schemeClr>
                  </a:solidFill>
                </a:rPr>
                <a:t>家若使用网银等实名账户方式收款，很容易被执法部门查获，因此在比特币出现后，暗网黑市迅速转为比特币付款，并获得迅速增长，成为比特币支付的最强刚需。</a:t>
              </a:r>
              <a:endParaRPr lang="en-US" altLang="zh-CN" sz="1200" dirty="0">
                <a:solidFill>
                  <a:schemeClr val="bg1">
                    <a:lumMod val="50000"/>
                  </a:schemeClr>
                </a:solidFill>
              </a:endParaRPr>
            </a:p>
          </p:txBody>
        </p:sp>
      </p:grpSp>
      <p:grpSp>
        <p:nvGrpSpPr>
          <p:cNvPr id="58" name="组合 57"/>
          <p:cNvGrpSpPr/>
          <p:nvPr/>
        </p:nvGrpSpPr>
        <p:grpSpPr>
          <a:xfrm>
            <a:off x="4695370" y="4122057"/>
            <a:ext cx="2834143" cy="1756228"/>
            <a:chOff x="4695370" y="4122057"/>
            <a:chExt cx="2834143" cy="1756228"/>
          </a:xfrm>
        </p:grpSpPr>
        <p:sp>
          <p:nvSpPr>
            <p:cNvPr id="18" name="矩形 17"/>
            <p:cNvSpPr/>
            <p:nvPr/>
          </p:nvSpPr>
          <p:spPr>
            <a:xfrm>
              <a:off x="4695370" y="4122057"/>
              <a:ext cx="2834143" cy="175622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5" name="组合 44"/>
            <p:cNvGrpSpPr/>
            <p:nvPr/>
          </p:nvGrpSpPr>
          <p:grpSpPr>
            <a:xfrm>
              <a:off x="4876074" y="4307678"/>
              <a:ext cx="435428" cy="435428"/>
              <a:chOff x="8533674" y="5262836"/>
              <a:chExt cx="435428" cy="435428"/>
            </a:xfrm>
          </p:grpSpPr>
          <p:sp>
            <p:nvSpPr>
              <p:cNvPr id="46" name="矩形: 圆角 45"/>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椭圆 21"/>
              <p:cNvSpPr/>
              <p:nvPr/>
            </p:nvSpPr>
            <p:spPr>
              <a:xfrm>
                <a:off x="8644739" y="5362849"/>
                <a:ext cx="213298" cy="235402"/>
              </a:xfrm>
              <a:custGeom>
                <a:avLst/>
                <a:gdLst>
                  <a:gd name="connsiteX0" fmla="*/ 89804 w 306388"/>
                  <a:gd name="connsiteY0" fmla="*/ 211138 h 338138"/>
                  <a:gd name="connsiteX1" fmla="*/ 125461 w 306388"/>
                  <a:gd name="connsiteY1" fmla="*/ 283898 h 338138"/>
                  <a:gd name="connsiteX2" fmla="*/ 142629 w 306388"/>
                  <a:gd name="connsiteY2" fmla="*/ 234951 h 338138"/>
                  <a:gd name="connsiteX3" fmla="*/ 153194 w 306388"/>
                  <a:gd name="connsiteY3" fmla="*/ 236273 h 338138"/>
                  <a:gd name="connsiteX4" fmla="*/ 163759 w 306388"/>
                  <a:gd name="connsiteY4" fmla="*/ 234951 h 338138"/>
                  <a:gd name="connsiteX5" fmla="*/ 180928 w 306388"/>
                  <a:gd name="connsiteY5" fmla="*/ 281253 h 338138"/>
                  <a:gd name="connsiteX6" fmla="*/ 213944 w 306388"/>
                  <a:gd name="connsiteY6" fmla="*/ 211138 h 338138"/>
                  <a:gd name="connsiteX7" fmla="*/ 265448 w 306388"/>
                  <a:gd name="connsiteY7" fmla="*/ 234951 h 338138"/>
                  <a:gd name="connsiteX8" fmla="*/ 306388 w 306388"/>
                  <a:gd name="connsiteY8" fmla="*/ 293159 h 338138"/>
                  <a:gd name="connsiteX9" fmla="*/ 306388 w 306388"/>
                  <a:gd name="connsiteY9" fmla="*/ 338138 h 338138"/>
                  <a:gd name="connsiteX10" fmla="*/ 0 w 306388"/>
                  <a:gd name="connsiteY10" fmla="*/ 338138 h 338138"/>
                  <a:gd name="connsiteX11" fmla="*/ 0 w 306388"/>
                  <a:gd name="connsiteY11" fmla="*/ 293159 h 338138"/>
                  <a:gd name="connsiteX12" fmla="*/ 40940 w 306388"/>
                  <a:gd name="connsiteY12" fmla="*/ 234951 h 338138"/>
                  <a:gd name="connsiteX13" fmla="*/ 89804 w 306388"/>
                  <a:gd name="connsiteY13" fmla="*/ 211138 h 338138"/>
                  <a:gd name="connsiteX14" fmla="*/ 153194 w 306388"/>
                  <a:gd name="connsiteY14" fmla="*/ 11113 h 338138"/>
                  <a:gd name="connsiteX15" fmla="*/ 63500 w 306388"/>
                  <a:gd name="connsiteY15" fmla="*/ 86287 h 338138"/>
                  <a:gd name="connsiteX16" fmla="*/ 64819 w 306388"/>
                  <a:gd name="connsiteY16" fmla="*/ 87606 h 338138"/>
                  <a:gd name="connsiteX17" fmla="*/ 67457 w 306388"/>
                  <a:gd name="connsiteY17" fmla="*/ 88925 h 338138"/>
                  <a:gd name="connsiteX18" fmla="*/ 74052 w 306388"/>
                  <a:gd name="connsiteY18" fmla="*/ 96838 h 338138"/>
                  <a:gd name="connsiteX19" fmla="*/ 153194 w 306388"/>
                  <a:gd name="connsiteY19" fmla="*/ 30896 h 338138"/>
                  <a:gd name="connsiteX20" fmla="*/ 231017 w 306388"/>
                  <a:gd name="connsiteY20" fmla="*/ 96838 h 338138"/>
                  <a:gd name="connsiteX21" fmla="*/ 242888 w 306388"/>
                  <a:gd name="connsiteY21" fmla="*/ 87606 h 338138"/>
                  <a:gd name="connsiteX22" fmla="*/ 153194 w 306388"/>
                  <a:gd name="connsiteY22" fmla="*/ 11113 h 338138"/>
                  <a:gd name="connsiteX23" fmla="*/ 153987 w 306388"/>
                  <a:gd name="connsiteY23" fmla="*/ 0 h 338138"/>
                  <a:gd name="connsiteX24" fmla="*/ 254038 w 306388"/>
                  <a:gd name="connsiteY24" fmla="*/ 89535 h 338138"/>
                  <a:gd name="connsiteX25" fmla="*/ 261937 w 306388"/>
                  <a:gd name="connsiteY25" fmla="*/ 102702 h 338138"/>
                  <a:gd name="connsiteX26" fmla="*/ 261937 w 306388"/>
                  <a:gd name="connsiteY26" fmla="*/ 135620 h 338138"/>
                  <a:gd name="connsiteX27" fmla="*/ 246140 w 306388"/>
                  <a:gd name="connsiteY27" fmla="*/ 150103 h 338138"/>
                  <a:gd name="connsiteX28" fmla="*/ 230342 w 306388"/>
                  <a:gd name="connsiteY28" fmla="*/ 135620 h 338138"/>
                  <a:gd name="connsiteX29" fmla="*/ 230342 w 306388"/>
                  <a:gd name="connsiteY29" fmla="*/ 127719 h 338138"/>
                  <a:gd name="connsiteX30" fmla="*/ 153987 w 306388"/>
                  <a:gd name="connsiteY30" fmla="*/ 210671 h 338138"/>
                  <a:gd name="connsiteX31" fmla="*/ 77632 w 306388"/>
                  <a:gd name="connsiteY31" fmla="*/ 127719 h 338138"/>
                  <a:gd name="connsiteX32" fmla="*/ 77632 w 306388"/>
                  <a:gd name="connsiteY32" fmla="*/ 135620 h 338138"/>
                  <a:gd name="connsiteX33" fmla="*/ 65784 w 306388"/>
                  <a:gd name="connsiteY33" fmla="*/ 150103 h 338138"/>
                  <a:gd name="connsiteX34" fmla="*/ 105278 w 306388"/>
                  <a:gd name="connsiteY34" fmla="*/ 201454 h 338138"/>
                  <a:gd name="connsiteX35" fmla="*/ 117126 w 306388"/>
                  <a:gd name="connsiteY35" fmla="*/ 202771 h 338138"/>
                  <a:gd name="connsiteX36" fmla="*/ 125025 w 306388"/>
                  <a:gd name="connsiteY36" fmla="*/ 218571 h 338138"/>
                  <a:gd name="connsiteX37" fmla="*/ 107911 w 306388"/>
                  <a:gd name="connsiteY37" fmla="*/ 219888 h 338138"/>
                  <a:gd name="connsiteX38" fmla="*/ 100012 w 306388"/>
                  <a:gd name="connsiteY38" fmla="*/ 209354 h 338138"/>
                  <a:gd name="connsiteX39" fmla="*/ 56568 w 306388"/>
                  <a:gd name="connsiteY39" fmla="*/ 150103 h 338138"/>
                  <a:gd name="connsiteX40" fmla="*/ 46037 w 306388"/>
                  <a:gd name="connsiteY40" fmla="*/ 135620 h 338138"/>
                  <a:gd name="connsiteX41" fmla="*/ 46037 w 306388"/>
                  <a:gd name="connsiteY41" fmla="*/ 102702 h 338138"/>
                  <a:gd name="connsiteX42" fmla="*/ 53936 w 306388"/>
                  <a:gd name="connsiteY42" fmla="*/ 89535 h 338138"/>
                  <a:gd name="connsiteX43" fmla="*/ 153987 w 30638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388" h="338138">
                    <a:moveTo>
                      <a:pt x="89804" y="211138"/>
                    </a:moveTo>
                    <a:cubicBezTo>
                      <a:pt x="125461" y="283898"/>
                      <a:pt x="125461" y="283898"/>
                      <a:pt x="125461" y="283898"/>
                    </a:cubicBezTo>
                    <a:cubicBezTo>
                      <a:pt x="142629" y="234951"/>
                      <a:pt x="142629" y="234951"/>
                      <a:pt x="142629" y="234951"/>
                    </a:cubicBezTo>
                    <a:cubicBezTo>
                      <a:pt x="146591" y="236273"/>
                      <a:pt x="149232" y="236273"/>
                      <a:pt x="153194" y="236273"/>
                    </a:cubicBezTo>
                    <a:cubicBezTo>
                      <a:pt x="157156" y="236273"/>
                      <a:pt x="159797" y="236273"/>
                      <a:pt x="163759" y="234951"/>
                    </a:cubicBezTo>
                    <a:cubicBezTo>
                      <a:pt x="180928" y="281253"/>
                      <a:pt x="180928" y="281253"/>
                      <a:pt x="180928" y="281253"/>
                    </a:cubicBezTo>
                    <a:cubicBezTo>
                      <a:pt x="213944" y="211138"/>
                      <a:pt x="213944" y="211138"/>
                      <a:pt x="213944" y="211138"/>
                    </a:cubicBezTo>
                    <a:cubicBezTo>
                      <a:pt x="265448" y="234951"/>
                      <a:pt x="265448" y="234951"/>
                      <a:pt x="265448" y="234951"/>
                    </a:cubicBezTo>
                    <a:cubicBezTo>
                      <a:pt x="287899" y="245534"/>
                      <a:pt x="306388" y="271992"/>
                      <a:pt x="306388" y="293159"/>
                    </a:cubicBezTo>
                    <a:cubicBezTo>
                      <a:pt x="306388" y="338138"/>
                      <a:pt x="306388" y="338138"/>
                      <a:pt x="306388" y="338138"/>
                    </a:cubicBezTo>
                    <a:cubicBezTo>
                      <a:pt x="0" y="338138"/>
                      <a:pt x="0" y="338138"/>
                      <a:pt x="0" y="338138"/>
                    </a:cubicBezTo>
                    <a:cubicBezTo>
                      <a:pt x="0" y="293159"/>
                      <a:pt x="0" y="293159"/>
                      <a:pt x="0" y="293159"/>
                    </a:cubicBezTo>
                    <a:cubicBezTo>
                      <a:pt x="0" y="271992"/>
                      <a:pt x="18489" y="245534"/>
                      <a:pt x="40940" y="234951"/>
                    </a:cubicBezTo>
                    <a:cubicBezTo>
                      <a:pt x="89804" y="211138"/>
                      <a:pt x="89804" y="211138"/>
                      <a:pt x="89804" y="211138"/>
                    </a:cubicBezTo>
                    <a:close/>
                    <a:moveTo>
                      <a:pt x="153194" y="11113"/>
                    </a:moveTo>
                    <a:cubicBezTo>
                      <a:pt x="108347" y="11113"/>
                      <a:pt x="70095" y="44084"/>
                      <a:pt x="63500" y="86287"/>
                    </a:cubicBezTo>
                    <a:cubicBezTo>
                      <a:pt x="63500" y="86287"/>
                      <a:pt x="63500" y="86287"/>
                      <a:pt x="64819" y="87606"/>
                    </a:cubicBezTo>
                    <a:cubicBezTo>
                      <a:pt x="66138" y="87606"/>
                      <a:pt x="66138" y="87606"/>
                      <a:pt x="67457" y="88925"/>
                    </a:cubicBezTo>
                    <a:cubicBezTo>
                      <a:pt x="70095" y="90244"/>
                      <a:pt x="72733" y="92881"/>
                      <a:pt x="74052" y="96838"/>
                    </a:cubicBezTo>
                    <a:cubicBezTo>
                      <a:pt x="79329" y="53316"/>
                      <a:pt x="112304" y="30896"/>
                      <a:pt x="153194" y="30896"/>
                    </a:cubicBezTo>
                    <a:cubicBezTo>
                      <a:pt x="194084" y="30896"/>
                      <a:pt x="227060" y="53316"/>
                      <a:pt x="231017" y="96838"/>
                    </a:cubicBezTo>
                    <a:cubicBezTo>
                      <a:pt x="233655" y="91563"/>
                      <a:pt x="238931" y="88925"/>
                      <a:pt x="242888" y="87606"/>
                    </a:cubicBezTo>
                    <a:cubicBezTo>
                      <a:pt x="236293" y="44084"/>
                      <a:pt x="199360" y="11113"/>
                      <a:pt x="153194" y="11113"/>
                    </a:cubicBezTo>
                    <a:close/>
                    <a:moveTo>
                      <a:pt x="153987" y="0"/>
                    </a:moveTo>
                    <a:cubicBezTo>
                      <a:pt x="205329" y="0"/>
                      <a:pt x="248773" y="39501"/>
                      <a:pt x="254038" y="89535"/>
                    </a:cubicBezTo>
                    <a:cubicBezTo>
                      <a:pt x="259304" y="92169"/>
                      <a:pt x="261937" y="97435"/>
                      <a:pt x="261937" y="102702"/>
                    </a:cubicBezTo>
                    <a:cubicBezTo>
                      <a:pt x="261937" y="135620"/>
                      <a:pt x="261937" y="135620"/>
                      <a:pt x="261937" y="135620"/>
                    </a:cubicBezTo>
                    <a:cubicBezTo>
                      <a:pt x="261937" y="143520"/>
                      <a:pt x="255355" y="150103"/>
                      <a:pt x="246140" y="150103"/>
                    </a:cubicBezTo>
                    <a:cubicBezTo>
                      <a:pt x="236924" y="150103"/>
                      <a:pt x="230342" y="143520"/>
                      <a:pt x="230342" y="135620"/>
                    </a:cubicBezTo>
                    <a:cubicBezTo>
                      <a:pt x="230342" y="127719"/>
                      <a:pt x="230342" y="127719"/>
                      <a:pt x="230342" y="127719"/>
                    </a:cubicBezTo>
                    <a:cubicBezTo>
                      <a:pt x="222443" y="171170"/>
                      <a:pt x="190848" y="210671"/>
                      <a:pt x="153987" y="210671"/>
                    </a:cubicBezTo>
                    <a:cubicBezTo>
                      <a:pt x="117126" y="210671"/>
                      <a:pt x="85531" y="171170"/>
                      <a:pt x="77632" y="127719"/>
                    </a:cubicBezTo>
                    <a:cubicBezTo>
                      <a:pt x="77632" y="135620"/>
                      <a:pt x="77632" y="135620"/>
                      <a:pt x="77632" y="135620"/>
                    </a:cubicBezTo>
                    <a:cubicBezTo>
                      <a:pt x="77632" y="142203"/>
                      <a:pt x="72367" y="147470"/>
                      <a:pt x="65784" y="150103"/>
                    </a:cubicBezTo>
                    <a:cubicBezTo>
                      <a:pt x="72367" y="171170"/>
                      <a:pt x="86848" y="189604"/>
                      <a:pt x="105278" y="201454"/>
                    </a:cubicBezTo>
                    <a:cubicBezTo>
                      <a:pt x="109227" y="200138"/>
                      <a:pt x="113177" y="200138"/>
                      <a:pt x="117126" y="202771"/>
                    </a:cubicBezTo>
                    <a:cubicBezTo>
                      <a:pt x="125025" y="206721"/>
                      <a:pt x="127658" y="213304"/>
                      <a:pt x="125025" y="218571"/>
                    </a:cubicBezTo>
                    <a:cubicBezTo>
                      <a:pt x="122392" y="222521"/>
                      <a:pt x="114493" y="223838"/>
                      <a:pt x="107911" y="219888"/>
                    </a:cubicBezTo>
                    <a:cubicBezTo>
                      <a:pt x="102645" y="217255"/>
                      <a:pt x="100012" y="213304"/>
                      <a:pt x="100012" y="209354"/>
                    </a:cubicBezTo>
                    <a:cubicBezTo>
                      <a:pt x="77632" y="194871"/>
                      <a:pt x="61834" y="173804"/>
                      <a:pt x="56568" y="150103"/>
                    </a:cubicBezTo>
                    <a:cubicBezTo>
                      <a:pt x="49986" y="147470"/>
                      <a:pt x="46037" y="142203"/>
                      <a:pt x="46037" y="135620"/>
                    </a:cubicBezTo>
                    <a:cubicBezTo>
                      <a:pt x="46037" y="102702"/>
                      <a:pt x="46037" y="102702"/>
                      <a:pt x="46037" y="102702"/>
                    </a:cubicBezTo>
                    <a:cubicBezTo>
                      <a:pt x="46037" y="97435"/>
                      <a:pt x="48670" y="92169"/>
                      <a:pt x="53936" y="89535"/>
                    </a:cubicBezTo>
                    <a:cubicBezTo>
                      <a:pt x="59201" y="39501"/>
                      <a:pt x="102645" y="0"/>
                      <a:pt x="1539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文本框 30"/>
            <p:cNvSpPr txBox="1"/>
            <p:nvPr/>
          </p:nvSpPr>
          <p:spPr>
            <a:xfrm>
              <a:off x="4876074" y="4835793"/>
              <a:ext cx="2526213" cy="1015663"/>
            </a:xfrm>
            <a:prstGeom prst="rect">
              <a:avLst/>
            </a:prstGeom>
            <a:noFill/>
          </p:spPr>
          <p:txBody>
            <a:bodyPr wrap="square" rtlCol="0">
              <a:spAutoFit/>
              <a:scene3d>
                <a:camera prst="orthographicFront"/>
                <a:lightRig rig="threePt" dir="t"/>
              </a:scene3d>
              <a:sp3d contourW="12700"/>
            </a:bodyPr>
            <a:lstStyle/>
            <a:p>
              <a:r>
                <a:rPr lang="zh-CN" altLang="en-US" sz="1200" b="1"/>
                <a:t>传销吸纳资金</a:t>
              </a:r>
              <a:r>
                <a:rPr lang="zh-CN" altLang="en-US" sz="1200" b="1" smtClean="0"/>
                <a:t>：</a:t>
              </a:r>
              <a:r>
                <a:rPr lang="zh-CN" altLang="en-US" sz="1200" smtClean="0">
                  <a:solidFill>
                    <a:schemeClr val="bg1">
                      <a:lumMod val="50000"/>
                    </a:schemeClr>
                  </a:solidFill>
                </a:rPr>
                <a:t>使</a:t>
              </a:r>
              <a:r>
                <a:rPr lang="zh-CN" altLang="en-US" sz="1200">
                  <a:solidFill>
                    <a:schemeClr val="bg1">
                      <a:lumMod val="50000"/>
                    </a:schemeClr>
                  </a:solidFill>
                </a:rPr>
                <a:t>用比特币吸纳资金，既对参与者有迷惑性，又不容易引起监管部门注意。由于比特币在法律上不是货币，因此受害人甚至难以报警维权</a:t>
              </a:r>
              <a:r>
                <a:rPr lang="zh-CN" altLang="en-US" sz="1200" smtClean="0">
                  <a:solidFill>
                    <a:schemeClr val="bg1">
                      <a:lumMod val="50000"/>
                    </a:schemeClr>
                  </a:solidFill>
                </a:rPr>
                <a:t>。</a:t>
              </a:r>
              <a:endParaRPr lang="en-US" altLang="zh-CN" sz="1200" dirty="0">
                <a:solidFill>
                  <a:schemeClr val="bg1">
                    <a:lumMod val="50000"/>
                  </a:schemeClr>
                </a:solidFill>
              </a:endParaRPr>
            </a:p>
          </p:txBody>
        </p:sp>
      </p:grpSp>
      <p:grpSp>
        <p:nvGrpSpPr>
          <p:cNvPr id="56" name="组合 55"/>
          <p:cNvGrpSpPr/>
          <p:nvPr/>
        </p:nvGrpSpPr>
        <p:grpSpPr>
          <a:xfrm>
            <a:off x="8157027" y="2075543"/>
            <a:ext cx="2834143" cy="1756228"/>
            <a:chOff x="8157027" y="2075543"/>
            <a:chExt cx="2834143" cy="1756228"/>
          </a:xfrm>
        </p:grpSpPr>
        <p:sp>
          <p:nvSpPr>
            <p:cNvPr id="7" name="矩形 6"/>
            <p:cNvSpPr/>
            <p:nvPr/>
          </p:nvSpPr>
          <p:spPr>
            <a:xfrm>
              <a:off x="8157027" y="2075543"/>
              <a:ext cx="2834143" cy="175622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8" name="组合 47"/>
            <p:cNvGrpSpPr/>
            <p:nvPr/>
          </p:nvGrpSpPr>
          <p:grpSpPr>
            <a:xfrm>
              <a:off x="8344988" y="2261164"/>
              <a:ext cx="435428" cy="435428"/>
              <a:chOff x="8533674" y="5262836"/>
              <a:chExt cx="435428" cy="435428"/>
            </a:xfrm>
          </p:grpSpPr>
          <p:sp>
            <p:nvSpPr>
              <p:cNvPr id="49" name="矩形: 圆角 48"/>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12"/>
              <p:cNvSpPr/>
              <p:nvPr/>
            </p:nvSpPr>
            <p:spPr>
              <a:xfrm>
                <a:off x="8652834" y="5362849"/>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2" name="文本框 31"/>
            <p:cNvSpPr txBox="1"/>
            <p:nvPr/>
          </p:nvSpPr>
          <p:spPr>
            <a:xfrm>
              <a:off x="8344987" y="2768991"/>
              <a:ext cx="2526213" cy="994247"/>
            </a:xfrm>
            <a:prstGeom prst="rect">
              <a:avLst/>
            </a:prstGeom>
            <a:noFill/>
          </p:spPr>
          <p:txBody>
            <a:bodyPr wrap="square" rtlCol="0">
              <a:spAutoFit/>
              <a:scene3d>
                <a:camera prst="orthographicFront"/>
                <a:lightRig rig="threePt" dir="t"/>
              </a:scene3d>
              <a:sp3d contourW="12700"/>
            </a:bodyPr>
            <a:lstStyle/>
            <a:p>
              <a:pPr>
                <a:lnSpc>
                  <a:spcPts val="1800"/>
                </a:lnSpc>
              </a:pPr>
              <a:r>
                <a:rPr lang="zh-CN" altLang="en-US" sz="1200" b="1"/>
                <a:t>敲诈勒</a:t>
              </a:r>
              <a:r>
                <a:rPr lang="zh-CN" altLang="en-US" sz="1200" b="1" smtClean="0"/>
                <a:t>索：</a:t>
              </a:r>
              <a:r>
                <a:rPr lang="zh-CN" altLang="en-US" sz="1200" smtClean="0">
                  <a:solidFill>
                    <a:schemeClr val="bg1">
                      <a:lumMod val="50000"/>
                    </a:schemeClr>
                  </a:solidFill>
                </a:rPr>
                <a:t>比</a:t>
              </a:r>
              <a:r>
                <a:rPr lang="zh-CN" altLang="en-US" sz="1200">
                  <a:solidFill>
                    <a:schemeClr val="bg1">
                      <a:lumMod val="50000"/>
                    </a:schemeClr>
                  </a:solidFill>
                </a:rPr>
                <a:t>特币付款是不可逆的，警方无法像银行那样冻结资金，因此成为犯罪分子的新型勒索工具，目前比特币勒索以网络犯罪为</a:t>
              </a:r>
              <a:r>
                <a:rPr lang="zh-CN" altLang="en-US" sz="1200" smtClean="0">
                  <a:solidFill>
                    <a:schemeClr val="bg1">
                      <a:lumMod val="50000"/>
                    </a:schemeClr>
                  </a:solidFill>
                </a:rPr>
                <a:t>主。</a:t>
              </a:r>
              <a:endParaRPr lang="en-US" altLang="zh-CN" sz="1200" dirty="0">
                <a:solidFill>
                  <a:schemeClr val="bg1">
                    <a:lumMod val="50000"/>
                  </a:schemeClr>
                </a:solidFill>
              </a:endParaRPr>
            </a:p>
          </p:txBody>
        </p:sp>
      </p:grpSp>
      <p:grpSp>
        <p:nvGrpSpPr>
          <p:cNvPr id="59" name="组合 58"/>
          <p:cNvGrpSpPr/>
          <p:nvPr/>
        </p:nvGrpSpPr>
        <p:grpSpPr>
          <a:xfrm>
            <a:off x="8157027" y="4122057"/>
            <a:ext cx="2834143" cy="1756228"/>
            <a:chOff x="8157027" y="4122057"/>
            <a:chExt cx="2834143" cy="1756228"/>
          </a:xfrm>
        </p:grpSpPr>
        <p:sp>
          <p:nvSpPr>
            <p:cNvPr id="19" name="矩形 18"/>
            <p:cNvSpPr/>
            <p:nvPr/>
          </p:nvSpPr>
          <p:spPr>
            <a:xfrm>
              <a:off x="8157027" y="4122057"/>
              <a:ext cx="2834143" cy="175622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1" name="组合 50"/>
            <p:cNvGrpSpPr/>
            <p:nvPr/>
          </p:nvGrpSpPr>
          <p:grpSpPr>
            <a:xfrm>
              <a:off x="8344988" y="4307678"/>
              <a:ext cx="435428" cy="435428"/>
              <a:chOff x="8533674" y="5262836"/>
              <a:chExt cx="435428" cy="435428"/>
            </a:xfrm>
          </p:grpSpPr>
          <p:sp>
            <p:nvSpPr>
              <p:cNvPr id="52" name="矩形: 圆角 51"/>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椭圆 24"/>
              <p:cNvSpPr/>
              <p:nvPr/>
            </p:nvSpPr>
            <p:spPr>
              <a:xfrm>
                <a:off x="8633687" y="5366497"/>
                <a:ext cx="235402" cy="228105"/>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3" name="文本框 32"/>
            <p:cNvSpPr txBox="1"/>
            <p:nvPr/>
          </p:nvSpPr>
          <p:spPr>
            <a:xfrm>
              <a:off x="8344987" y="4849811"/>
              <a:ext cx="2526213" cy="830997"/>
            </a:xfrm>
            <a:prstGeom prst="rect">
              <a:avLst/>
            </a:prstGeom>
            <a:noFill/>
          </p:spPr>
          <p:txBody>
            <a:bodyPr wrap="square" rtlCol="0">
              <a:spAutoFit/>
              <a:scene3d>
                <a:camera prst="orthographicFront"/>
                <a:lightRig rig="threePt" dir="t"/>
              </a:scene3d>
              <a:sp3d contourW="12700"/>
            </a:bodyPr>
            <a:lstStyle/>
            <a:p>
              <a:r>
                <a:rPr lang="zh-CN" altLang="en-US" sz="1200" smtClean="0">
                  <a:solidFill>
                    <a:schemeClr val="bg1">
                      <a:lumMod val="50000"/>
                    </a:schemeClr>
                  </a:solidFill>
                </a:rPr>
                <a:t>比</a:t>
              </a:r>
              <a:r>
                <a:rPr lang="zh-CN" altLang="en-US" sz="1200">
                  <a:solidFill>
                    <a:schemeClr val="bg1">
                      <a:lumMod val="50000"/>
                    </a:schemeClr>
                  </a:solidFill>
                </a:rPr>
                <a:t>特币屡屡被用于各种非法用途，但这并非中本聪本意，</a:t>
              </a:r>
              <a:r>
                <a:rPr lang="zh-CN" altLang="en-US" sz="1200" b="1"/>
                <a:t>中本聪一向反对将比特币用于任何非法用途</a:t>
              </a:r>
              <a:r>
                <a:rPr lang="zh-CN" altLang="en-US" sz="1200">
                  <a:solidFill>
                    <a:schemeClr val="bg1">
                      <a:lumMod val="50000"/>
                    </a:schemeClr>
                  </a:solidFill>
                </a:rPr>
                <a:t>，哪怕这能大大加速比特币的发展。</a:t>
              </a:r>
              <a:endParaRPr lang="en-US" altLang="zh-CN" sz="1200" dirty="0">
                <a:solidFill>
                  <a:schemeClr val="bg1">
                    <a:lumMod val="50000"/>
                  </a:schemeClr>
                </a:solidFill>
              </a:endParaRPr>
            </a:p>
          </p:txBody>
        </p:sp>
      </p:grpSp>
      <p:sp>
        <p:nvSpPr>
          <p:cNvPr id="34"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非法用途</a:t>
            </a:r>
            <a:endParaRPr lang="en-US" sz="3200" b="1" dirty="0">
              <a:latin typeface="+mn-ea"/>
            </a:endParaRPr>
          </a:p>
        </p:txBody>
      </p:sp>
      <p:sp>
        <p:nvSpPr>
          <p:cNvPr id="35" name="灯片编号占位符 34"/>
          <p:cNvSpPr>
            <a:spLocks noGrp="1"/>
          </p:cNvSpPr>
          <p:nvPr>
            <p:ph type="sldNum" sz="quarter" idx="4294967295"/>
          </p:nvPr>
        </p:nvSpPr>
        <p:spPr>
          <a:xfrm>
            <a:off x="890014" y="183151"/>
            <a:ext cx="648153" cy="365125"/>
          </a:xfrm>
        </p:spPr>
        <p:txBody>
          <a:bodyPr/>
          <a:lstStyle/>
          <a:p>
            <a:fld id="{1E5B29A9-5820-46BE-83DA-BE1F926704E3}" type="slidenum">
              <a:rPr lang="zh-CN" altLang="en-US" smtClean="0"/>
              <a:pPr/>
              <a:t>18</a:t>
            </a:fld>
            <a:endParaRPr lang="zh-CN" altLang="en-US" dirty="0"/>
          </a:p>
        </p:txBody>
      </p:sp>
    </p:spTree>
    <p:extLst>
      <p:ext uri="{BB962C8B-B14F-4D97-AF65-F5344CB8AC3E}">
        <p14:creationId xmlns:p14="http://schemas.microsoft.com/office/powerpoint/2010/main" val="3446814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 calcmode="lin" valueType="num">
                                      <p:cBhvr>
                                        <p:cTn id="9" dur="500" fill="hold"/>
                                        <p:tgtEl>
                                          <p:spTgt spid="54"/>
                                        </p:tgtEl>
                                        <p:attrNameLst>
                                          <p:attrName>style.rotation</p:attrName>
                                        </p:attrNameLst>
                                      </p:cBhvr>
                                      <p:tavLst>
                                        <p:tav tm="0">
                                          <p:val>
                                            <p:fltVal val="360"/>
                                          </p:val>
                                        </p:tav>
                                        <p:tav tm="100000">
                                          <p:val>
                                            <p:fltVal val="0"/>
                                          </p:val>
                                        </p:tav>
                                      </p:tavLst>
                                    </p:anim>
                                    <p:animEffect transition="in" filter="fade">
                                      <p:cBhvr>
                                        <p:cTn id="10" dur="500"/>
                                        <p:tgtEl>
                                          <p:spTgt spid="54"/>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 calcmode="lin" valueType="num">
                                      <p:cBhvr>
                                        <p:cTn id="15" dur="500" fill="hold"/>
                                        <p:tgtEl>
                                          <p:spTgt spid="55"/>
                                        </p:tgtEl>
                                        <p:attrNameLst>
                                          <p:attrName>style.rotation</p:attrName>
                                        </p:attrNameLst>
                                      </p:cBhvr>
                                      <p:tavLst>
                                        <p:tav tm="0">
                                          <p:val>
                                            <p:fltVal val="360"/>
                                          </p:val>
                                        </p:tav>
                                        <p:tav tm="100000">
                                          <p:val>
                                            <p:fltVal val="0"/>
                                          </p:val>
                                        </p:tav>
                                      </p:tavLst>
                                    </p:anim>
                                    <p:animEffect transition="in" filter="fade">
                                      <p:cBhvr>
                                        <p:cTn id="16" dur="500"/>
                                        <p:tgtEl>
                                          <p:spTgt spid="55"/>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anim calcmode="lin" valueType="num">
                                      <p:cBhvr>
                                        <p:cTn id="21" dur="500" fill="hold"/>
                                        <p:tgtEl>
                                          <p:spTgt spid="56"/>
                                        </p:tgtEl>
                                        <p:attrNameLst>
                                          <p:attrName>style.rotation</p:attrName>
                                        </p:attrNameLst>
                                      </p:cBhvr>
                                      <p:tavLst>
                                        <p:tav tm="0">
                                          <p:val>
                                            <p:fltVal val="360"/>
                                          </p:val>
                                        </p:tav>
                                        <p:tav tm="100000">
                                          <p:val>
                                            <p:fltVal val="0"/>
                                          </p:val>
                                        </p:tav>
                                      </p:tavLst>
                                    </p:anim>
                                    <p:animEffect transition="in" filter="fade">
                                      <p:cBhvr>
                                        <p:cTn id="22" dur="500"/>
                                        <p:tgtEl>
                                          <p:spTgt spid="56"/>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 calcmode="lin" valueType="num">
                                      <p:cBhvr>
                                        <p:cTn id="27" dur="500" fill="hold"/>
                                        <p:tgtEl>
                                          <p:spTgt spid="57"/>
                                        </p:tgtEl>
                                        <p:attrNameLst>
                                          <p:attrName>style.rotation</p:attrName>
                                        </p:attrNameLst>
                                      </p:cBhvr>
                                      <p:tavLst>
                                        <p:tav tm="0">
                                          <p:val>
                                            <p:fltVal val="360"/>
                                          </p:val>
                                        </p:tav>
                                        <p:tav tm="100000">
                                          <p:val>
                                            <p:fltVal val="0"/>
                                          </p:val>
                                        </p:tav>
                                      </p:tavLst>
                                    </p:anim>
                                    <p:animEffect transition="in" filter="fade">
                                      <p:cBhvr>
                                        <p:cTn id="28" dur="500"/>
                                        <p:tgtEl>
                                          <p:spTgt spid="57"/>
                                        </p:tgtEl>
                                      </p:cBhvr>
                                    </p:animEffect>
                                  </p:childTnLst>
                                </p:cTn>
                              </p:par>
                              <p:par>
                                <p:cTn id="29" presetID="49" presetClass="entr" presetSubtype="0" decel="10000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 calcmode="lin" valueType="num">
                                      <p:cBhvr>
                                        <p:cTn id="31" dur="500" fill="hold"/>
                                        <p:tgtEl>
                                          <p:spTgt spid="58"/>
                                        </p:tgtEl>
                                        <p:attrNameLst>
                                          <p:attrName>ppt_w</p:attrName>
                                        </p:attrNameLst>
                                      </p:cBhvr>
                                      <p:tavLst>
                                        <p:tav tm="0">
                                          <p:val>
                                            <p:fltVal val="0"/>
                                          </p:val>
                                        </p:tav>
                                        <p:tav tm="100000">
                                          <p:val>
                                            <p:strVal val="#ppt_w"/>
                                          </p:val>
                                        </p:tav>
                                      </p:tavLst>
                                    </p:anim>
                                    <p:anim calcmode="lin" valueType="num">
                                      <p:cBhvr>
                                        <p:cTn id="32" dur="500" fill="hold"/>
                                        <p:tgtEl>
                                          <p:spTgt spid="58"/>
                                        </p:tgtEl>
                                        <p:attrNameLst>
                                          <p:attrName>ppt_h</p:attrName>
                                        </p:attrNameLst>
                                      </p:cBhvr>
                                      <p:tavLst>
                                        <p:tav tm="0">
                                          <p:val>
                                            <p:fltVal val="0"/>
                                          </p:val>
                                        </p:tav>
                                        <p:tav tm="100000">
                                          <p:val>
                                            <p:strVal val="#ppt_h"/>
                                          </p:val>
                                        </p:tav>
                                      </p:tavLst>
                                    </p:anim>
                                    <p:anim calcmode="lin" valueType="num">
                                      <p:cBhvr>
                                        <p:cTn id="33" dur="500" fill="hold"/>
                                        <p:tgtEl>
                                          <p:spTgt spid="58"/>
                                        </p:tgtEl>
                                        <p:attrNameLst>
                                          <p:attrName>style.rotation</p:attrName>
                                        </p:attrNameLst>
                                      </p:cBhvr>
                                      <p:tavLst>
                                        <p:tav tm="0">
                                          <p:val>
                                            <p:fltVal val="360"/>
                                          </p:val>
                                        </p:tav>
                                        <p:tav tm="100000">
                                          <p:val>
                                            <p:fltVal val="0"/>
                                          </p:val>
                                        </p:tav>
                                      </p:tavLst>
                                    </p:anim>
                                    <p:animEffect transition="in" filter="fade">
                                      <p:cBhvr>
                                        <p:cTn id="34" dur="500"/>
                                        <p:tgtEl>
                                          <p:spTgt spid="58"/>
                                        </p:tgtEl>
                                      </p:cBhvr>
                                    </p:animEffect>
                                  </p:childTnLst>
                                </p:cTn>
                              </p:par>
                              <p:par>
                                <p:cTn id="35" presetID="49" presetClass="entr" presetSubtype="0" decel="100000" fill="hold" nodeType="withEffect">
                                  <p:stCondLst>
                                    <p:cond delay="125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 calcmode="lin" valueType="num">
                                      <p:cBhvr>
                                        <p:cTn id="39" dur="500" fill="hold"/>
                                        <p:tgtEl>
                                          <p:spTgt spid="59"/>
                                        </p:tgtEl>
                                        <p:attrNameLst>
                                          <p:attrName>style.rotation</p:attrName>
                                        </p:attrNameLst>
                                      </p:cBhvr>
                                      <p:tavLst>
                                        <p:tav tm="0">
                                          <p:val>
                                            <p:fltVal val="360"/>
                                          </p:val>
                                        </p:tav>
                                        <p:tav tm="100000">
                                          <p:val>
                                            <p:fltVal val="0"/>
                                          </p:val>
                                        </p:tav>
                                      </p:tavLst>
                                    </p:anim>
                                    <p:animEffect transition="in" filter="fade">
                                      <p:cBhvr>
                                        <p:cTn id="4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05275" y="561975"/>
            <a:ext cx="7524750" cy="57340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8293283" y="4889804"/>
            <a:ext cx="2698175" cy="694558"/>
            <a:chOff x="2005088" y="3062557"/>
            <a:chExt cx="2698175" cy="694558"/>
          </a:xfrm>
        </p:grpSpPr>
        <p:sp>
          <p:nvSpPr>
            <p:cNvPr id="11" name="文本框 10"/>
            <p:cNvSpPr txBox="1"/>
            <p:nvPr/>
          </p:nvSpPr>
          <p:spPr>
            <a:xfrm>
              <a:off x="2005088" y="3062557"/>
              <a:ext cx="2698175" cy="523220"/>
            </a:xfrm>
            <a:prstGeom prst="rect">
              <a:avLst/>
            </a:prstGeom>
            <a:noFill/>
          </p:spPr>
          <p:txBody>
            <a:bodyPr wrap="none" rtlCol="0">
              <a:spAutoFit/>
              <a:scene3d>
                <a:camera prst="orthographicFront"/>
                <a:lightRig rig="threePt" dir="t"/>
              </a:scene3d>
              <a:sp3d contourW="12700"/>
            </a:bodyPr>
            <a:lstStyle/>
            <a:p>
              <a:r>
                <a:rPr lang="zh-CN" altLang="en-US" sz="2800" b="1">
                  <a:solidFill>
                    <a:schemeClr val="bg1"/>
                  </a:solidFill>
                </a:rPr>
                <a:t>比特币</a:t>
              </a:r>
              <a:r>
                <a:rPr lang="zh-CN" altLang="en-US" sz="2800" b="1" smtClean="0">
                  <a:solidFill>
                    <a:schemeClr val="bg1"/>
                  </a:solidFill>
                </a:rPr>
                <a:t>的发行？</a:t>
              </a:r>
              <a:endParaRPr lang="zh-CN" altLang="en-US" sz="2800" b="1">
                <a:solidFill>
                  <a:schemeClr val="bg1"/>
                </a:solidFill>
              </a:endParaRPr>
            </a:p>
          </p:txBody>
        </p:sp>
        <p:sp>
          <p:nvSpPr>
            <p:cNvPr id="12" name="文本框 11"/>
            <p:cNvSpPr txBox="1"/>
            <p:nvPr/>
          </p:nvSpPr>
          <p:spPr>
            <a:xfrm>
              <a:off x="2761906" y="3495505"/>
              <a:ext cx="1705916" cy="261610"/>
            </a:xfrm>
            <a:prstGeom prst="rect">
              <a:avLst/>
            </a:prstGeom>
            <a:noFill/>
          </p:spPr>
          <p:txBody>
            <a:bodyPr wrap="none" rtlCol="0">
              <a:spAutoFit/>
              <a:scene3d>
                <a:camera prst="orthographicFront"/>
                <a:lightRig rig="threePt" dir="t"/>
              </a:scene3d>
              <a:sp3d contourW="12700"/>
            </a:bodyPr>
            <a:lstStyle/>
            <a:p>
              <a:r>
                <a:rPr lang="en-US" altLang="zh-CN" sz="1100">
                  <a:solidFill>
                    <a:schemeClr val="bg1"/>
                  </a:solidFill>
                </a:rPr>
                <a:t>The issuance of bitcoin?</a:t>
              </a:r>
              <a:endParaRPr lang="zh-CN" altLang="en-US" sz="1100" dirty="0">
                <a:solidFill>
                  <a:schemeClr val="bg1"/>
                </a:solidFill>
              </a:endParaRPr>
            </a:p>
          </p:txBody>
        </p:sp>
      </p:grpSp>
      <p:sp>
        <p:nvSpPr>
          <p:cNvPr id="10" name="文本框 9"/>
          <p:cNvSpPr txBox="1"/>
          <p:nvPr/>
        </p:nvSpPr>
        <p:spPr>
          <a:xfrm>
            <a:off x="9530360" y="3510867"/>
            <a:ext cx="1441420" cy="1446550"/>
          </a:xfrm>
          <a:prstGeom prst="rect">
            <a:avLst/>
          </a:prstGeom>
          <a:noFill/>
        </p:spPr>
        <p:txBody>
          <a:bodyPr wrap="none" rtlCol="0">
            <a:spAutoFit/>
            <a:scene3d>
              <a:camera prst="orthographicFront"/>
              <a:lightRig rig="threePt" dir="t"/>
            </a:scene3d>
            <a:sp3d contourW="12700"/>
          </a:bodyPr>
          <a:lstStyle/>
          <a:p>
            <a:pPr algn="r"/>
            <a:r>
              <a:rPr lang="en-US" altLang="zh-CN" sz="8800" b="1" smtClean="0">
                <a:solidFill>
                  <a:schemeClr val="bg1"/>
                </a:solidFill>
              </a:rPr>
              <a:t>04</a:t>
            </a:r>
            <a:endParaRPr lang="zh-CN" altLang="en-US" sz="8800" b="1" dirty="0">
              <a:solidFill>
                <a:schemeClr val="bg1"/>
              </a:solidFill>
            </a:endParaRPr>
          </a:p>
        </p:txBody>
      </p:sp>
      <p:pic>
        <p:nvPicPr>
          <p:cNvPr id="17" name="图片占位符 16"/>
          <p:cNvPicPr>
            <a:picLocks noGrp="1" noChangeAspect="1"/>
          </p:cNvPicPr>
          <p:nvPr>
            <p:ph type="pic" sz="quarter" idx="10"/>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61975" y="562753"/>
            <a:ext cx="3257550" cy="1727761"/>
          </a:xfrm>
        </p:spPr>
      </p:pic>
      <p:pic>
        <p:nvPicPr>
          <p:cNvPr id="19" name="图片占位符 18"/>
          <p:cNvPicPr>
            <a:picLocks noGrp="1" noChangeAspect="1"/>
          </p:cNvPicPr>
          <p:nvPr>
            <p:ph type="pic" sz="quarter" idx="11"/>
          </p:nvPr>
        </p:nvPicPr>
        <p:blipFill>
          <a:blip r:embed="rId4">
            <a:grayscl/>
            <a:extLst>
              <a:ext uri="{28A0092B-C50C-407E-A947-70E740481C1C}">
                <a14:useLocalDpi xmlns:a14="http://schemas.microsoft.com/office/drawing/2010/main" val="0"/>
              </a:ext>
            </a:extLst>
          </a:blip>
          <a:stretch>
            <a:fillRect/>
          </a:stretch>
        </p:blipFill>
        <p:spPr>
          <a:xfrm>
            <a:off x="561975" y="2565119"/>
            <a:ext cx="3257550" cy="1727761"/>
          </a:xfrm>
        </p:spPr>
      </p:pic>
      <p:pic>
        <p:nvPicPr>
          <p:cNvPr id="21" name="图片占位符 20"/>
          <p:cNvPicPr>
            <a:picLocks noGrp="1" noChangeAspect="1"/>
          </p:cNvPicPr>
          <p:nvPr>
            <p:ph type="pic" sz="quarter" idx="12"/>
          </p:nvPr>
        </p:nvPicPr>
        <p:blipFill>
          <a:blip r:embed="rId5">
            <a:grayscl/>
            <a:extLst>
              <a:ext uri="{28A0092B-C50C-407E-A947-70E740481C1C}">
                <a14:useLocalDpi xmlns:a14="http://schemas.microsoft.com/office/drawing/2010/main" val="0"/>
              </a:ext>
            </a:extLst>
          </a:blip>
          <a:stretch>
            <a:fillRect/>
          </a:stretch>
        </p:blipFill>
        <p:spPr>
          <a:xfrm>
            <a:off x="561975" y="4567486"/>
            <a:ext cx="3257550" cy="1727761"/>
          </a:xfrm>
        </p:spPr>
      </p:pic>
    </p:spTree>
    <p:extLst>
      <p:ext uri="{BB962C8B-B14F-4D97-AF65-F5344CB8AC3E}">
        <p14:creationId xmlns:p14="http://schemas.microsoft.com/office/powerpoint/2010/main" val="4048842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0" y="0"/>
            <a:ext cx="40953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6584875" y="1463285"/>
            <a:ext cx="2079038" cy="584775"/>
            <a:chOff x="6426646" y="1196311"/>
            <a:chExt cx="2079038" cy="584775"/>
          </a:xfrm>
        </p:grpSpPr>
        <p:grpSp>
          <p:nvGrpSpPr>
            <p:cNvPr id="3" name="组合 2"/>
            <p:cNvGrpSpPr/>
            <p:nvPr/>
          </p:nvGrpSpPr>
          <p:grpSpPr>
            <a:xfrm>
              <a:off x="6884727" y="1271088"/>
              <a:ext cx="1620957" cy="445970"/>
              <a:chOff x="1943100" y="3022067"/>
              <a:chExt cx="1620957" cy="445970"/>
            </a:xfrm>
          </p:grpSpPr>
          <p:sp>
            <p:nvSpPr>
              <p:cNvPr id="4" name="文本框 3"/>
              <p:cNvSpPr txBox="1"/>
              <p:nvPr/>
            </p:nvSpPr>
            <p:spPr>
              <a:xfrm>
                <a:off x="1943100" y="3022067"/>
                <a:ext cx="1620957" cy="338554"/>
              </a:xfrm>
              <a:prstGeom prst="rect">
                <a:avLst/>
              </a:prstGeom>
              <a:noFill/>
            </p:spPr>
            <p:txBody>
              <a:bodyPr wrap="none" rtlCol="0">
                <a:spAutoFit/>
                <a:scene3d>
                  <a:camera prst="orthographicFront"/>
                  <a:lightRig rig="threePt" dir="t"/>
                </a:scene3d>
                <a:sp3d contourW="12700"/>
              </a:bodyPr>
              <a:lstStyle/>
              <a:p>
                <a:r>
                  <a:rPr lang="zh-CN" altLang="en-US" sz="1600" b="1" dirty="0" smtClean="0">
                    <a:solidFill>
                      <a:schemeClr val="bg1"/>
                    </a:solidFill>
                  </a:rPr>
                  <a:t>比特币是什么？</a:t>
                </a:r>
                <a:endParaRPr lang="zh-CN" altLang="en-US" sz="1600" b="1" dirty="0">
                  <a:solidFill>
                    <a:schemeClr val="bg1"/>
                  </a:solidFill>
                </a:endParaRPr>
              </a:p>
            </p:txBody>
          </p:sp>
          <p:sp>
            <p:nvSpPr>
              <p:cNvPr id="5" name="文本框 4"/>
              <p:cNvSpPr txBox="1"/>
              <p:nvPr/>
            </p:nvSpPr>
            <p:spPr>
              <a:xfrm>
                <a:off x="1943100" y="3252593"/>
                <a:ext cx="1085554" cy="215444"/>
              </a:xfrm>
              <a:prstGeom prst="rect">
                <a:avLst/>
              </a:prstGeom>
              <a:noFill/>
            </p:spPr>
            <p:txBody>
              <a:bodyPr wrap="none" rtlCol="0">
                <a:spAutoFit/>
                <a:scene3d>
                  <a:camera prst="orthographicFront"/>
                  <a:lightRig rig="threePt" dir="t"/>
                </a:scene3d>
                <a:sp3d contourW="12700"/>
              </a:bodyPr>
              <a:lstStyle/>
              <a:p>
                <a:r>
                  <a:rPr lang="en-US" altLang="zh-CN" sz="800">
                    <a:solidFill>
                      <a:schemeClr val="bg1"/>
                    </a:solidFill>
                  </a:rPr>
                  <a:t>What is the bitcoin?</a:t>
                </a:r>
                <a:endParaRPr lang="zh-CN" altLang="en-US" sz="800" dirty="0">
                  <a:solidFill>
                    <a:schemeClr val="bg1"/>
                  </a:solidFill>
                </a:endParaRPr>
              </a:p>
            </p:txBody>
          </p:sp>
        </p:grpSp>
        <p:sp>
          <p:nvSpPr>
            <p:cNvPr id="7" name="文本框 6"/>
            <p:cNvSpPr txBox="1"/>
            <p:nvPr/>
          </p:nvSpPr>
          <p:spPr>
            <a:xfrm>
              <a:off x="6426646" y="1196311"/>
              <a:ext cx="526106" cy="584775"/>
            </a:xfrm>
            <a:prstGeom prst="rect">
              <a:avLst/>
            </a:prstGeom>
            <a:noFill/>
          </p:spPr>
          <p:txBody>
            <a:bodyPr wrap="none" rtlCol="0">
              <a:spAutoFit/>
              <a:scene3d>
                <a:camera prst="orthographicFront"/>
                <a:lightRig rig="threePt" dir="t"/>
              </a:scene3d>
              <a:sp3d contourW="12700"/>
            </a:bodyPr>
            <a:lstStyle/>
            <a:p>
              <a:pPr algn="r"/>
              <a:r>
                <a:rPr lang="en-US" altLang="zh-CN" sz="3200" b="1" dirty="0">
                  <a:solidFill>
                    <a:schemeClr val="bg1"/>
                  </a:solidFill>
                </a:rPr>
                <a:t>1.</a:t>
              </a:r>
              <a:endParaRPr lang="zh-CN" altLang="en-US" sz="3200" b="1" dirty="0">
                <a:solidFill>
                  <a:schemeClr val="bg1"/>
                </a:solidFill>
              </a:endParaRPr>
            </a:p>
          </p:txBody>
        </p:sp>
      </p:grpSp>
      <p:grpSp>
        <p:nvGrpSpPr>
          <p:cNvPr id="25" name="组合 24"/>
          <p:cNvGrpSpPr/>
          <p:nvPr/>
        </p:nvGrpSpPr>
        <p:grpSpPr>
          <a:xfrm>
            <a:off x="6584875" y="2277597"/>
            <a:ext cx="2694591" cy="584775"/>
            <a:chOff x="6426646" y="1196311"/>
            <a:chExt cx="2694591" cy="584775"/>
          </a:xfrm>
        </p:grpSpPr>
        <p:grpSp>
          <p:nvGrpSpPr>
            <p:cNvPr id="26" name="组合 25"/>
            <p:cNvGrpSpPr/>
            <p:nvPr/>
          </p:nvGrpSpPr>
          <p:grpSpPr>
            <a:xfrm>
              <a:off x="6884727" y="1271088"/>
              <a:ext cx="2236510" cy="445970"/>
              <a:chOff x="1943100" y="3022067"/>
              <a:chExt cx="2236510" cy="445970"/>
            </a:xfrm>
          </p:grpSpPr>
          <p:sp>
            <p:nvSpPr>
              <p:cNvPr id="28" name="文本框 27"/>
              <p:cNvSpPr txBox="1"/>
              <p:nvPr/>
            </p:nvSpPr>
            <p:spPr>
              <a:xfrm>
                <a:off x="1943100" y="3022067"/>
                <a:ext cx="2236510" cy="338554"/>
              </a:xfrm>
              <a:prstGeom prst="rect">
                <a:avLst/>
              </a:prstGeom>
              <a:noFill/>
            </p:spPr>
            <p:txBody>
              <a:bodyPr wrap="none" rtlCol="0">
                <a:spAutoFit/>
                <a:scene3d>
                  <a:camera prst="orthographicFront"/>
                  <a:lightRig rig="threePt" dir="t"/>
                </a:scene3d>
                <a:sp3d contourW="12700"/>
              </a:bodyPr>
              <a:lstStyle/>
              <a:p>
                <a:r>
                  <a:rPr lang="zh-CN" altLang="en-US" sz="1600" b="1" dirty="0" smtClean="0">
                    <a:solidFill>
                      <a:schemeClr val="bg1"/>
                    </a:solidFill>
                  </a:rPr>
                  <a:t>比特币是怎么运行的？</a:t>
                </a:r>
                <a:endParaRPr lang="zh-CN" altLang="en-US" sz="1600" b="1" dirty="0">
                  <a:solidFill>
                    <a:schemeClr val="bg1"/>
                  </a:solidFill>
                </a:endParaRPr>
              </a:p>
            </p:txBody>
          </p:sp>
          <p:sp>
            <p:nvSpPr>
              <p:cNvPr id="29" name="文本框 28"/>
              <p:cNvSpPr txBox="1"/>
              <p:nvPr/>
            </p:nvSpPr>
            <p:spPr>
              <a:xfrm>
                <a:off x="1943100" y="3252593"/>
                <a:ext cx="1378904" cy="215444"/>
              </a:xfrm>
              <a:prstGeom prst="rect">
                <a:avLst/>
              </a:prstGeom>
              <a:noFill/>
            </p:spPr>
            <p:txBody>
              <a:bodyPr wrap="none" rtlCol="0">
                <a:spAutoFit/>
                <a:scene3d>
                  <a:camera prst="orthographicFront"/>
                  <a:lightRig rig="threePt" dir="t"/>
                </a:scene3d>
                <a:sp3d contourW="12700"/>
              </a:bodyPr>
              <a:lstStyle/>
              <a:p>
                <a:r>
                  <a:rPr lang="en-US" altLang="zh-CN" sz="800">
                    <a:solidFill>
                      <a:schemeClr val="bg1"/>
                    </a:solidFill>
                  </a:rPr>
                  <a:t>How does the bitcoin run?</a:t>
                </a:r>
                <a:endParaRPr lang="zh-CN" altLang="en-US" sz="800" dirty="0">
                  <a:solidFill>
                    <a:schemeClr val="bg1"/>
                  </a:solidFill>
                </a:endParaRPr>
              </a:p>
            </p:txBody>
          </p:sp>
        </p:grpSp>
        <p:sp>
          <p:nvSpPr>
            <p:cNvPr id="27" name="文本框 26"/>
            <p:cNvSpPr txBox="1"/>
            <p:nvPr/>
          </p:nvSpPr>
          <p:spPr>
            <a:xfrm>
              <a:off x="6426646" y="1196311"/>
              <a:ext cx="526106" cy="584775"/>
            </a:xfrm>
            <a:prstGeom prst="rect">
              <a:avLst/>
            </a:prstGeom>
            <a:noFill/>
          </p:spPr>
          <p:txBody>
            <a:bodyPr wrap="none" rtlCol="0">
              <a:spAutoFit/>
              <a:scene3d>
                <a:camera prst="orthographicFront"/>
                <a:lightRig rig="threePt" dir="t"/>
              </a:scene3d>
              <a:sp3d contourW="12700"/>
            </a:bodyPr>
            <a:lstStyle/>
            <a:p>
              <a:pPr algn="r"/>
              <a:r>
                <a:rPr lang="en-US" altLang="zh-CN" sz="3200" b="1" dirty="0">
                  <a:solidFill>
                    <a:schemeClr val="bg1"/>
                  </a:solidFill>
                </a:rPr>
                <a:t>2.</a:t>
              </a:r>
              <a:endParaRPr lang="zh-CN" altLang="en-US" sz="3200" b="1" dirty="0">
                <a:solidFill>
                  <a:schemeClr val="bg1"/>
                </a:solidFill>
              </a:endParaRPr>
            </a:p>
          </p:txBody>
        </p:sp>
      </p:grpSp>
      <p:grpSp>
        <p:nvGrpSpPr>
          <p:cNvPr id="30" name="组合 29"/>
          <p:cNvGrpSpPr/>
          <p:nvPr/>
        </p:nvGrpSpPr>
        <p:grpSpPr>
          <a:xfrm>
            <a:off x="6584875" y="3091909"/>
            <a:ext cx="2079038" cy="584775"/>
            <a:chOff x="6426646" y="1196311"/>
            <a:chExt cx="2079038" cy="584775"/>
          </a:xfrm>
        </p:grpSpPr>
        <p:grpSp>
          <p:nvGrpSpPr>
            <p:cNvPr id="31" name="组合 30"/>
            <p:cNvGrpSpPr/>
            <p:nvPr/>
          </p:nvGrpSpPr>
          <p:grpSpPr>
            <a:xfrm>
              <a:off x="6884727" y="1271088"/>
              <a:ext cx="1620957" cy="445970"/>
              <a:chOff x="1943100" y="3022067"/>
              <a:chExt cx="1620957" cy="445970"/>
            </a:xfrm>
          </p:grpSpPr>
          <p:sp>
            <p:nvSpPr>
              <p:cNvPr id="33" name="文本框 32"/>
              <p:cNvSpPr txBox="1"/>
              <p:nvPr/>
            </p:nvSpPr>
            <p:spPr>
              <a:xfrm>
                <a:off x="1943100" y="3022067"/>
                <a:ext cx="1620957" cy="338554"/>
              </a:xfrm>
              <a:prstGeom prst="rect">
                <a:avLst/>
              </a:prstGeom>
              <a:noFill/>
            </p:spPr>
            <p:txBody>
              <a:bodyPr wrap="none" rtlCol="0">
                <a:spAutoFit/>
                <a:scene3d>
                  <a:camera prst="orthographicFront"/>
                  <a:lightRig rig="threePt" dir="t"/>
                </a:scene3d>
                <a:sp3d contourW="12700"/>
              </a:bodyPr>
              <a:lstStyle/>
              <a:p>
                <a:r>
                  <a:rPr lang="zh-CN" altLang="en-US" sz="1600" b="1" dirty="0" smtClean="0">
                    <a:solidFill>
                      <a:schemeClr val="bg1"/>
                    </a:solidFill>
                  </a:rPr>
                  <a:t>比特币的价值？</a:t>
                </a:r>
                <a:endParaRPr lang="zh-CN" altLang="en-US" sz="1600" b="1" dirty="0">
                  <a:solidFill>
                    <a:schemeClr val="bg1"/>
                  </a:solidFill>
                </a:endParaRPr>
              </a:p>
            </p:txBody>
          </p:sp>
          <p:sp>
            <p:nvSpPr>
              <p:cNvPr id="34" name="文本框 33"/>
              <p:cNvSpPr txBox="1"/>
              <p:nvPr/>
            </p:nvSpPr>
            <p:spPr>
              <a:xfrm>
                <a:off x="1943100" y="3252593"/>
                <a:ext cx="1476686" cy="215444"/>
              </a:xfrm>
              <a:prstGeom prst="rect">
                <a:avLst/>
              </a:prstGeom>
              <a:noFill/>
            </p:spPr>
            <p:txBody>
              <a:bodyPr wrap="none" rtlCol="0">
                <a:spAutoFit/>
                <a:scene3d>
                  <a:camera prst="orthographicFront"/>
                  <a:lightRig rig="threePt" dir="t"/>
                </a:scene3d>
                <a:sp3d contourW="12700"/>
              </a:bodyPr>
              <a:lstStyle/>
              <a:p>
                <a:r>
                  <a:rPr lang="en-US" altLang="zh-CN" sz="800">
                    <a:solidFill>
                      <a:schemeClr val="bg1"/>
                    </a:solidFill>
                  </a:rPr>
                  <a:t>What is the value of bitcoin?</a:t>
                </a:r>
                <a:endParaRPr lang="zh-CN" altLang="en-US" sz="800" dirty="0">
                  <a:solidFill>
                    <a:schemeClr val="bg1"/>
                  </a:solidFill>
                </a:endParaRPr>
              </a:p>
            </p:txBody>
          </p:sp>
        </p:grpSp>
        <p:sp>
          <p:nvSpPr>
            <p:cNvPr id="32" name="文本框 31"/>
            <p:cNvSpPr txBox="1"/>
            <p:nvPr/>
          </p:nvSpPr>
          <p:spPr>
            <a:xfrm>
              <a:off x="6426646" y="1196311"/>
              <a:ext cx="526106" cy="584775"/>
            </a:xfrm>
            <a:prstGeom prst="rect">
              <a:avLst/>
            </a:prstGeom>
            <a:noFill/>
          </p:spPr>
          <p:txBody>
            <a:bodyPr wrap="none" rtlCol="0">
              <a:spAutoFit/>
              <a:scene3d>
                <a:camera prst="orthographicFront"/>
                <a:lightRig rig="threePt" dir="t"/>
              </a:scene3d>
              <a:sp3d contourW="12700"/>
            </a:bodyPr>
            <a:lstStyle/>
            <a:p>
              <a:pPr algn="r"/>
              <a:r>
                <a:rPr lang="en-US" altLang="zh-CN" sz="3200" b="1" dirty="0">
                  <a:solidFill>
                    <a:schemeClr val="bg1"/>
                  </a:solidFill>
                </a:rPr>
                <a:t>3.</a:t>
              </a:r>
              <a:endParaRPr lang="zh-CN" altLang="en-US" sz="3200" b="1" dirty="0">
                <a:solidFill>
                  <a:schemeClr val="bg1"/>
                </a:solidFill>
              </a:endParaRPr>
            </a:p>
          </p:txBody>
        </p:sp>
      </p:grpSp>
      <p:grpSp>
        <p:nvGrpSpPr>
          <p:cNvPr id="35" name="组合 34"/>
          <p:cNvGrpSpPr/>
          <p:nvPr/>
        </p:nvGrpSpPr>
        <p:grpSpPr>
          <a:xfrm>
            <a:off x="6584875" y="3906221"/>
            <a:ext cx="2079038" cy="584775"/>
            <a:chOff x="6426646" y="1196311"/>
            <a:chExt cx="2079038" cy="584775"/>
          </a:xfrm>
        </p:grpSpPr>
        <p:grpSp>
          <p:nvGrpSpPr>
            <p:cNvPr id="36" name="组合 35"/>
            <p:cNvGrpSpPr/>
            <p:nvPr/>
          </p:nvGrpSpPr>
          <p:grpSpPr>
            <a:xfrm>
              <a:off x="6884727" y="1271088"/>
              <a:ext cx="1620957" cy="445970"/>
              <a:chOff x="1943100" y="3022067"/>
              <a:chExt cx="1620957" cy="445970"/>
            </a:xfrm>
          </p:grpSpPr>
          <p:sp>
            <p:nvSpPr>
              <p:cNvPr id="38" name="文本框 37"/>
              <p:cNvSpPr txBox="1"/>
              <p:nvPr/>
            </p:nvSpPr>
            <p:spPr>
              <a:xfrm>
                <a:off x="1943100" y="3022067"/>
                <a:ext cx="1620957" cy="338554"/>
              </a:xfrm>
              <a:prstGeom prst="rect">
                <a:avLst/>
              </a:prstGeom>
              <a:noFill/>
            </p:spPr>
            <p:txBody>
              <a:bodyPr wrap="none" rtlCol="0">
                <a:spAutoFit/>
                <a:scene3d>
                  <a:camera prst="orthographicFront"/>
                  <a:lightRig rig="threePt" dir="t"/>
                </a:scene3d>
                <a:sp3d contourW="12700"/>
              </a:bodyPr>
              <a:lstStyle/>
              <a:p>
                <a:r>
                  <a:rPr lang="zh-CN" altLang="en-US" sz="1600" b="1" dirty="0" smtClean="0">
                    <a:solidFill>
                      <a:schemeClr val="bg1"/>
                    </a:solidFill>
                  </a:rPr>
                  <a:t>比特币的发行？</a:t>
                </a:r>
                <a:endParaRPr lang="zh-CN" altLang="en-US" sz="1600" b="1" dirty="0">
                  <a:solidFill>
                    <a:schemeClr val="bg1"/>
                  </a:solidFill>
                </a:endParaRPr>
              </a:p>
            </p:txBody>
          </p:sp>
          <p:sp>
            <p:nvSpPr>
              <p:cNvPr id="39" name="文本框 38"/>
              <p:cNvSpPr txBox="1"/>
              <p:nvPr/>
            </p:nvSpPr>
            <p:spPr>
              <a:xfrm>
                <a:off x="1943100" y="3252593"/>
                <a:ext cx="1298753" cy="215444"/>
              </a:xfrm>
              <a:prstGeom prst="rect">
                <a:avLst/>
              </a:prstGeom>
              <a:noFill/>
            </p:spPr>
            <p:txBody>
              <a:bodyPr wrap="none" rtlCol="0">
                <a:spAutoFit/>
                <a:scene3d>
                  <a:camera prst="orthographicFront"/>
                  <a:lightRig rig="threePt" dir="t"/>
                </a:scene3d>
                <a:sp3d contourW="12700"/>
              </a:bodyPr>
              <a:lstStyle/>
              <a:p>
                <a:r>
                  <a:rPr lang="en-US" altLang="zh-CN" sz="800">
                    <a:solidFill>
                      <a:schemeClr val="bg1"/>
                    </a:solidFill>
                  </a:rPr>
                  <a:t>The issuance of bitcoin?</a:t>
                </a:r>
                <a:endParaRPr lang="zh-CN" altLang="en-US" sz="800" dirty="0">
                  <a:solidFill>
                    <a:schemeClr val="bg1"/>
                  </a:solidFill>
                </a:endParaRPr>
              </a:p>
            </p:txBody>
          </p:sp>
        </p:grpSp>
        <p:sp>
          <p:nvSpPr>
            <p:cNvPr id="37" name="文本框 36"/>
            <p:cNvSpPr txBox="1"/>
            <p:nvPr/>
          </p:nvSpPr>
          <p:spPr>
            <a:xfrm>
              <a:off x="6426646" y="1196311"/>
              <a:ext cx="526106" cy="584775"/>
            </a:xfrm>
            <a:prstGeom prst="rect">
              <a:avLst/>
            </a:prstGeom>
            <a:noFill/>
          </p:spPr>
          <p:txBody>
            <a:bodyPr wrap="none" rtlCol="0">
              <a:spAutoFit/>
              <a:scene3d>
                <a:camera prst="orthographicFront"/>
                <a:lightRig rig="threePt" dir="t"/>
              </a:scene3d>
              <a:sp3d contourW="12700"/>
            </a:bodyPr>
            <a:lstStyle/>
            <a:p>
              <a:pPr algn="r"/>
              <a:r>
                <a:rPr lang="en-US" altLang="zh-CN" sz="3200" b="1" dirty="0">
                  <a:solidFill>
                    <a:schemeClr val="bg1"/>
                  </a:solidFill>
                </a:rPr>
                <a:t>4.</a:t>
              </a:r>
              <a:endParaRPr lang="zh-CN" altLang="en-US" sz="3200" b="1" dirty="0">
                <a:solidFill>
                  <a:schemeClr val="bg1"/>
                </a:solidFill>
              </a:endParaRPr>
            </a:p>
          </p:txBody>
        </p:sp>
      </p:grpSp>
      <p:grpSp>
        <p:nvGrpSpPr>
          <p:cNvPr id="40" name="组合 39"/>
          <p:cNvGrpSpPr/>
          <p:nvPr/>
        </p:nvGrpSpPr>
        <p:grpSpPr>
          <a:xfrm>
            <a:off x="6584875" y="4720534"/>
            <a:ext cx="2079038" cy="584775"/>
            <a:chOff x="6426646" y="1196311"/>
            <a:chExt cx="2079038" cy="584775"/>
          </a:xfrm>
        </p:grpSpPr>
        <p:grpSp>
          <p:nvGrpSpPr>
            <p:cNvPr id="41" name="组合 40"/>
            <p:cNvGrpSpPr/>
            <p:nvPr/>
          </p:nvGrpSpPr>
          <p:grpSpPr>
            <a:xfrm>
              <a:off x="6884727" y="1271088"/>
              <a:ext cx="1620957" cy="445970"/>
              <a:chOff x="1943100" y="3022067"/>
              <a:chExt cx="1620957" cy="445970"/>
            </a:xfrm>
          </p:grpSpPr>
          <p:sp>
            <p:nvSpPr>
              <p:cNvPr id="43" name="文本框 42"/>
              <p:cNvSpPr txBox="1"/>
              <p:nvPr/>
            </p:nvSpPr>
            <p:spPr>
              <a:xfrm>
                <a:off x="1943100" y="3022067"/>
                <a:ext cx="1620957" cy="338554"/>
              </a:xfrm>
              <a:prstGeom prst="rect">
                <a:avLst/>
              </a:prstGeom>
              <a:noFill/>
            </p:spPr>
            <p:txBody>
              <a:bodyPr wrap="none" rtlCol="0">
                <a:spAutoFit/>
                <a:scene3d>
                  <a:camera prst="orthographicFront"/>
                  <a:lightRig rig="threePt" dir="t"/>
                </a:scene3d>
                <a:sp3d contourW="12700"/>
              </a:bodyPr>
              <a:lstStyle/>
              <a:p>
                <a:r>
                  <a:rPr lang="zh-CN" altLang="en-US" sz="1600" b="1" dirty="0" smtClean="0">
                    <a:solidFill>
                      <a:schemeClr val="bg1"/>
                    </a:solidFill>
                  </a:rPr>
                  <a:t>比特币的缺陷？</a:t>
                </a:r>
                <a:endParaRPr lang="zh-CN" altLang="en-US" sz="1600" b="1" dirty="0">
                  <a:solidFill>
                    <a:schemeClr val="bg1"/>
                  </a:solidFill>
                </a:endParaRPr>
              </a:p>
            </p:txBody>
          </p:sp>
          <p:sp>
            <p:nvSpPr>
              <p:cNvPr id="44" name="文本框 43"/>
              <p:cNvSpPr txBox="1"/>
              <p:nvPr/>
            </p:nvSpPr>
            <p:spPr>
              <a:xfrm>
                <a:off x="1943100" y="3252593"/>
                <a:ext cx="1173719" cy="215444"/>
              </a:xfrm>
              <a:prstGeom prst="rect">
                <a:avLst/>
              </a:prstGeom>
              <a:noFill/>
            </p:spPr>
            <p:txBody>
              <a:bodyPr wrap="none" rtlCol="0">
                <a:spAutoFit/>
                <a:scene3d>
                  <a:camera prst="orthographicFront"/>
                  <a:lightRig rig="threePt" dir="t"/>
                </a:scene3d>
                <a:sp3d contourW="12700"/>
              </a:bodyPr>
              <a:lstStyle/>
              <a:p>
                <a:r>
                  <a:rPr lang="en-US" altLang="zh-CN" sz="800">
                    <a:solidFill>
                      <a:schemeClr val="bg1"/>
                    </a:solidFill>
                  </a:rPr>
                  <a:t>The defect of bitcoin?</a:t>
                </a:r>
                <a:endParaRPr lang="zh-CN" altLang="en-US" sz="800" dirty="0">
                  <a:solidFill>
                    <a:schemeClr val="bg1"/>
                  </a:solidFill>
                </a:endParaRPr>
              </a:p>
            </p:txBody>
          </p:sp>
        </p:grpSp>
        <p:sp>
          <p:nvSpPr>
            <p:cNvPr id="42" name="文本框 41"/>
            <p:cNvSpPr txBox="1"/>
            <p:nvPr/>
          </p:nvSpPr>
          <p:spPr>
            <a:xfrm>
              <a:off x="6426646" y="1196311"/>
              <a:ext cx="526106" cy="584775"/>
            </a:xfrm>
            <a:prstGeom prst="rect">
              <a:avLst/>
            </a:prstGeom>
            <a:noFill/>
          </p:spPr>
          <p:txBody>
            <a:bodyPr wrap="none" rtlCol="0">
              <a:spAutoFit/>
              <a:scene3d>
                <a:camera prst="orthographicFront"/>
                <a:lightRig rig="threePt" dir="t"/>
              </a:scene3d>
              <a:sp3d contourW="12700"/>
            </a:bodyPr>
            <a:lstStyle/>
            <a:p>
              <a:pPr algn="r"/>
              <a:r>
                <a:rPr lang="en-US" altLang="zh-CN" sz="3200" b="1" dirty="0">
                  <a:solidFill>
                    <a:schemeClr val="bg1"/>
                  </a:solidFill>
                </a:rPr>
                <a:t>5.</a:t>
              </a:r>
              <a:endParaRPr lang="zh-CN" altLang="en-US" sz="3200" b="1" dirty="0">
                <a:solidFill>
                  <a:schemeClr val="bg1"/>
                </a:solidFill>
              </a:endParaRPr>
            </a:p>
          </p:txBody>
        </p:sp>
      </p:grpSp>
      <p:sp>
        <p:nvSpPr>
          <p:cNvPr id="45" name="文本框 44"/>
          <p:cNvSpPr txBox="1"/>
          <p:nvPr/>
        </p:nvSpPr>
        <p:spPr>
          <a:xfrm>
            <a:off x="1737683" y="3047778"/>
            <a:ext cx="3002745" cy="707886"/>
          </a:xfrm>
          <a:prstGeom prst="rect">
            <a:avLst/>
          </a:prstGeom>
          <a:noFill/>
        </p:spPr>
        <p:txBody>
          <a:bodyPr wrap="none" rtlCol="0">
            <a:spAutoFit/>
          </a:bodyPr>
          <a:lstStyle/>
          <a:p>
            <a:r>
              <a:rPr lang="en-US" altLang="zh-CN" sz="4000" dirty="0">
                <a:solidFill>
                  <a:schemeClr val="tx1">
                    <a:lumMod val="75000"/>
                    <a:lumOff val="25000"/>
                  </a:schemeClr>
                </a:solidFill>
              </a:rPr>
              <a:t>CONTENTS</a:t>
            </a:r>
            <a:endParaRPr lang="zh-CN" altLang="en-US" sz="4000" dirty="0">
              <a:solidFill>
                <a:schemeClr val="tx1">
                  <a:lumMod val="75000"/>
                  <a:lumOff val="25000"/>
                </a:schemeClr>
              </a:solidFill>
            </a:endParaRPr>
          </a:p>
        </p:txBody>
      </p:sp>
    </p:spTree>
    <p:extLst>
      <p:ext uri="{BB962C8B-B14F-4D97-AF65-F5344CB8AC3E}">
        <p14:creationId xmlns:p14="http://schemas.microsoft.com/office/powerpoint/2010/main" val="643423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fltVal val="0"/>
                                          </p:val>
                                        </p:tav>
                                        <p:tav tm="100000">
                                          <p:val>
                                            <p:strVal val="#ppt_w"/>
                                          </p:val>
                                        </p:tav>
                                      </p:tavLst>
                                    </p:anim>
                                    <p:anim calcmode="lin" valueType="num">
                                      <p:cBhvr>
                                        <p:cTn id="8" dur="1000" fill="hold"/>
                                        <p:tgtEl>
                                          <p:spTgt spid="45"/>
                                        </p:tgtEl>
                                        <p:attrNameLst>
                                          <p:attrName>ppt_h</p:attrName>
                                        </p:attrNameLst>
                                      </p:cBhvr>
                                      <p:tavLst>
                                        <p:tav tm="0">
                                          <p:val>
                                            <p:fltVal val="0"/>
                                          </p:val>
                                        </p:tav>
                                        <p:tav tm="100000">
                                          <p:val>
                                            <p:strVal val="#ppt_h"/>
                                          </p:val>
                                        </p:tav>
                                      </p:tavLst>
                                    </p:anim>
                                    <p:anim calcmode="lin" valueType="num">
                                      <p:cBhvr>
                                        <p:cTn id="9" dur="1000" fill="hold"/>
                                        <p:tgtEl>
                                          <p:spTgt spid="45"/>
                                        </p:tgtEl>
                                        <p:attrNameLst>
                                          <p:attrName>style.rotation</p:attrName>
                                        </p:attrNameLst>
                                      </p:cBhvr>
                                      <p:tavLst>
                                        <p:tav tm="0">
                                          <p:val>
                                            <p:fltVal val="90"/>
                                          </p:val>
                                        </p:tav>
                                        <p:tav tm="100000">
                                          <p:val>
                                            <p:fltVal val="0"/>
                                          </p:val>
                                        </p:tav>
                                      </p:tavLst>
                                    </p:anim>
                                    <p:animEffect transition="in" filter="fade">
                                      <p:cBhvr>
                                        <p:cTn id="10" dur="1000"/>
                                        <p:tgtEl>
                                          <p:spTgt spid="45"/>
                                        </p:tgtEl>
                                      </p:cBhvr>
                                    </p:animEffect>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900" decel="100000" fill="hold"/>
                                        <p:tgtEl>
                                          <p:spTgt spid="9"/>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8" presetID="37" presetClass="entr" presetSubtype="0" fill="hold" nodeType="withEffect">
                                  <p:stCondLst>
                                    <p:cond delay="25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anim calcmode="lin" valueType="num">
                                      <p:cBhvr>
                                        <p:cTn id="21" dur="1000" fill="hold"/>
                                        <p:tgtEl>
                                          <p:spTgt spid="25"/>
                                        </p:tgtEl>
                                        <p:attrNameLst>
                                          <p:attrName>ppt_x</p:attrName>
                                        </p:attrNameLst>
                                      </p:cBhvr>
                                      <p:tavLst>
                                        <p:tav tm="0">
                                          <p:val>
                                            <p:strVal val="#ppt_x"/>
                                          </p:val>
                                        </p:tav>
                                        <p:tav tm="100000">
                                          <p:val>
                                            <p:strVal val="#ppt_x"/>
                                          </p:val>
                                        </p:tav>
                                      </p:tavLst>
                                    </p:anim>
                                    <p:anim calcmode="lin" valueType="num">
                                      <p:cBhvr>
                                        <p:cTn id="22" dur="900" decel="100000" fill="hold"/>
                                        <p:tgtEl>
                                          <p:spTgt spid="2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24" presetID="37" presetClass="entr" presetSubtype="0" fill="hold" nodeType="withEffect">
                                  <p:stCondLst>
                                    <p:cond delay="5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900" decel="100000" fill="hold"/>
                                        <p:tgtEl>
                                          <p:spTgt spid="3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75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900" decel="100000" fill="hold"/>
                                        <p:tgtEl>
                                          <p:spTgt spid="35"/>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100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900" decel="100000" fill="hold"/>
                                        <p:tgtEl>
                                          <p:spTgt spid="4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8" y="2649294"/>
            <a:ext cx="2520156" cy="572346"/>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25342" y="2649292"/>
            <a:ext cx="2520156" cy="572347"/>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96001" y="2649294"/>
            <a:ext cx="2520156" cy="572346"/>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66657" y="2649292"/>
            <a:ext cx="2520156" cy="572347"/>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9"/>
          <p:cNvSpPr txBox="1"/>
          <p:nvPr/>
        </p:nvSpPr>
        <p:spPr>
          <a:xfrm>
            <a:off x="1046499" y="2707592"/>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a:solidFill>
                  <a:schemeClr val="bg1"/>
                </a:solidFill>
                <a:latin typeface="+mn-ea"/>
              </a:rPr>
              <a:t>①</a:t>
            </a:r>
            <a:endParaRPr lang="en-US" sz="2000" dirty="0">
              <a:solidFill>
                <a:schemeClr val="bg1"/>
              </a:solidFill>
              <a:latin typeface="+mn-ea"/>
            </a:endParaRPr>
          </a:p>
        </p:txBody>
      </p:sp>
      <p:sp>
        <p:nvSpPr>
          <p:cNvPr id="11" name="TextBox 19"/>
          <p:cNvSpPr txBox="1"/>
          <p:nvPr/>
        </p:nvSpPr>
        <p:spPr>
          <a:xfrm>
            <a:off x="6096000" y="2735410"/>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smtClean="0">
                <a:solidFill>
                  <a:schemeClr val="bg1"/>
                </a:solidFill>
                <a:latin typeface="+mn-ea"/>
              </a:rPr>
              <a:t>③</a:t>
            </a:r>
            <a:endParaRPr lang="en-US" sz="2000" dirty="0">
              <a:solidFill>
                <a:schemeClr val="bg1"/>
              </a:solidFill>
              <a:latin typeface="+mn-ea"/>
            </a:endParaRPr>
          </a:p>
        </p:txBody>
      </p:sp>
      <p:sp>
        <p:nvSpPr>
          <p:cNvPr id="12" name="TextBox 19"/>
          <p:cNvSpPr txBox="1"/>
          <p:nvPr/>
        </p:nvSpPr>
        <p:spPr>
          <a:xfrm>
            <a:off x="8634525" y="2729341"/>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smtClean="0">
                <a:solidFill>
                  <a:srgbClr val="404040"/>
                </a:solidFill>
                <a:latin typeface="+mn-ea"/>
              </a:rPr>
              <a:t>③</a:t>
            </a:r>
            <a:endParaRPr lang="en-US" sz="2000" dirty="0">
              <a:solidFill>
                <a:srgbClr val="404040"/>
              </a:solidFill>
              <a:latin typeface="+mn-ea"/>
            </a:endParaRPr>
          </a:p>
        </p:txBody>
      </p:sp>
      <p:sp>
        <p:nvSpPr>
          <p:cNvPr id="13" name="TextBox 19"/>
          <p:cNvSpPr txBox="1"/>
          <p:nvPr/>
        </p:nvSpPr>
        <p:spPr>
          <a:xfrm>
            <a:off x="3575841" y="2707592"/>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smtClean="0">
                <a:solidFill>
                  <a:srgbClr val="FFFFFF"/>
                </a:solidFill>
                <a:latin typeface="+mn-ea"/>
              </a:rPr>
              <a:t>②</a:t>
            </a:r>
            <a:endParaRPr lang="en-US" sz="2000" dirty="0">
              <a:solidFill>
                <a:srgbClr val="FFFFFF"/>
              </a:solidFill>
              <a:latin typeface="+mn-ea"/>
            </a:endParaRPr>
          </a:p>
        </p:txBody>
      </p:sp>
      <p:grpSp>
        <p:nvGrpSpPr>
          <p:cNvPr id="27" name="组合 26"/>
          <p:cNvGrpSpPr/>
          <p:nvPr/>
        </p:nvGrpSpPr>
        <p:grpSpPr>
          <a:xfrm>
            <a:off x="1194681" y="3627729"/>
            <a:ext cx="2242165" cy="2420360"/>
            <a:chOff x="1194681" y="3472281"/>
            <a:chExt cx="2242165" cy="2420360"/>
          </a:xfrm>
        </p:grpSpPr>
        <p:sp>
          <p:nvSpPr>
            <p:cNvPr id="10" name="文本框 9"/>
            <p:cNvSpPr txBox="1"/>
            <p:nvPr/>
          </p:nvSpPr>
          <p:spPr>
            <a:xfrm>
              <a:off x="1194681" y="4141777"/>
              <a:ext cx="2242165" cy="1750864"/>
            </a:xfrm>
            <a:prstGeom prst="rect">
              <a:avLst/>
            </a:prstGeom>
            <a:noFill/>
          </p:spPr>
          <p:txBody>
            <a:bodyPr wrap="square" rtlCol="0">
              <a:spAutoFit/>
              <a:scene3d>
                <a:camera prst="orthographicFront"/>
                <a:lightRig rig="threePt" dir="t"/>
              </a:scene3d>
              <a:sp3d contourW="12700"/>
            </a:bodyPr>
            <a:lstStyle/>
            <a:p>
              <a:pPr>
                <a:lnSpc>
                  <a:spcPts val="2200"/>
                </a:lnSpc>
              </a:pPr>
              <a:r>
                <a:rPr lang="zh-CN" altLang="en-US" sz="1200" b="1">
                  <a:solidFill>
                    <a:srgbClr val="323232"/>
                  </a:solidFill>
                </a:rPr>
                <a:t>区块和区</a:t>
              </a:r>
              <a:r>
                <a:rPr lang="zh-CN" altLang="en-US" sz="1200" b="1">
                  <a:solidFill>
                    <a:srgbClr val="323232"/>
                  </a:solidFill>
                </a:rPr>
                <a:t>块</a:t>
              </a:r>
              <a:r>
                <a:rPr lang="zh-CN" altLang="en-US" sz="1200" b="1" smtClean="0">
                  <a:solidFill>
                    <a:srgbClr val="323232"/>
                  </a:solidFill>
                </a:rPr>
                <a:t>链：</a:t>
              </a:r>
              <a:r>
                <a:rPr lang="zh-CN" altLang="en-US" sz="1200" smtClean="0">
                  <a:solidFill>
                    <a:srgbClr val="7F7F7F"/>
                  </a:solidFill>
                </a:rPr>
                <a:t>一</a:t>
              </a:r>
              <a:r>
                <a:rPr lang="zh-CN" altLang="en-US" sz="1200">
                  <a:solidFill>
                    <a:srgbClr val="7F7F7F"/>
                  </a:solidFill>
                </a:rPr>
                <a:t>段时间内的交易打成的一个包称为区块，比特币全网平均每</a:t>
              </a:r>
              <a:r>
                <a:rPr lang="en-US" altLang="zh-CN" sz="1200">
                  <a:solidFill>
                    <a:srgbClr val="7F7F7F"/>
                  </a:solidFill>
                </a:rPr>
                <a:t>10</a:t>
              </a:r>
              <a:r>
                <a:rPr lang="zh-CN" altLang="en-US" sz="1200">
                  <a:solidFill>
                    <a:srgbClr val="7F7F7F"/>
                  </a:solidFill>
                </a:rPr>
                <a:t>分钟产生一个区块，每一个区块都链接到上一个区块，依次相连形成区块链。</a:t>
              </a:r>
              <a:endParaRPr lang="en-US" altLang="zh-CN" sz="1200" dirty="0">
                <a:solidFill>
                  <a:srgbClr val="7F7F7F"/>
                </a:solidFill>
              </a:endParaRPr>
            </a:p>
          </p:txBody>
        </p:sp>
        <p:sp>
          <p:nvSpPr>
            <p:cNvPr id="23" name="椭圆 16"/>
            <p:cNvSpPr/>
            <p:nvPr/>
          </p:nvSpPr>
          <p:spPr>
            <a:xfrm>
              <a:off x="2043477" y="3472281"/>
              <a:ext cx="544574" cy="499922"/>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8" name="组合 27"/>
          <p:cNvGrpSpPr/>
          <p:nvPr/>
        </p:nvGrpSpPr>
        <p:grpSpPr>
          <a:xfrm>
            <a:off x="8625342" y="3265859"/>
            <a:ext cx="2520156" cy="3445491"/>
            <a:chOff x="3575844" y="3110413"/>
            <a:chExt cx="2520156" cy="2593702"/>
          </a:xfrm>
        </p:grpSpPr>
        <p:sp>
          <p:nvSpPr>
            <p:cNvPr id="7" name="矩形 6"/>
            <p:cNvSpPr/>
            <p:nvPr/>
          </p:nvSpPr>
          <p:spPr>
            <a:xfrm>
              <a:off x="3575844" y="3110413"/>
              <a:ext cx="2520156" cy="2593702"/>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17"/>
            <p:cNvSpPr/>
            <p:nvPr/>
          </p:nvSpPr>
          <p:spPr>
            <a:xfrm>
              <a:off x="4609867" y="3449955"/>
              <a:ext cx="452099" cy="381837"/>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6234994" y="3657516"/>
            <a:ext cx="2242165" cy="2656671"/>
            <a:chOff x="6234994" y="3502068"/>
            <a:chExt cx="2242165" cy="2656671"/>
          </a:xfrm>
        </p:grpSpPr>
        <p:sp>
          <p:nvSpPr>
            <p:cNvPr id="15" name="文本框 14"/>
            <p:cNvSpPr txBox="1"/>
            <p:nvPr/>
          </p:nvSpPr>
          <p:spPr>
            <a:xfrm>
              <a:off x="6234994" y="4141777"/>
              <a:ext cx="2242165" cy="2016962"/>
            </a:xfrm>
            <a:prstGeom prst="rect">
              <a:avLst/>
            </a:prstGeom>
            <a:noFill/>
          </p:spPr>
          <p:txBody>
            <a:bodyPr wrap="square" rtlCol="0">
              <a:spAutoFit/>
              <a:scene3d>
                <a:camera prst="orthographicFront"/>
                <a:lightRig rig="threePt" dir="t"/>
              </a:scene3d>
              <a:sp3d contourW="12700"/>
            </a:bodyPr>
            <a:lstStyle/>
            <a:p>
              <a:pPr>
                <a:lnSpc>
                  <a:spcPts val="1900"/>
                </a:lnSpc>
              </a:pPr>
              <a:r>
                <a:rPr lang="zh-CN" altLang="en-US" sz="1200" b="1">
                  <a:solidFill>
                    <a:srgbClr val="323232"/>
                  </a:solidFill>
                </a:rPr>
                <a:t>打包区块的</a:t>
              </a:r>
              <a:r>
                <a:rPr lang="zh-CN" altLang="en-US" sz="1200" b="1">
                  <a:solidFill>
                    <a:srgbClr val="323232"/>
                  </a:solidFill>
                </a:rPr>
                <a:t>奖</a:t>
              </a:r>
              <a:r>
                <a:rPr lang="zh-CN" altLang="en-US" sz="1200" b="1" smtClean="0">
                  <a:solidFill>
                    <a:srgbClr val="323232"/>
                  </a:solidFill>
                </a:rPr>
                <a:t>励：</a:t>
              </a:r>
              <a:endParaRPr lang="en-US" altLang="zh-CN" sz="1200" b="1" smtClean="0">
                <a:solidFill>
                  <a:srgbClr val="323232"/>
                </a:solidFill>
              </a:endParaRPr>
            </a:p>
            <a:p>
              <a:pPr>
                <a:lnSpc>
                  <a:spcPts val="1900"/>
                </a:lnSpc>
              </a:pPr>
              <a:r>
                <a:rPr lang="zh-CN" altLang="en-US" sz="1200" smtClean="0">
                  <a:solidFill>
                    <a:srgbClr val="7F7F7F"/>
                  </a:solidFill>
                </a:rPr>
                <a:t>为</a:t>
              </a:r>
              <a:r>
                <a:rPr lang="zh-CN" altLang="en-US" sz="1200">
                  <a:solidFill>
                    <a:srgbClr val="7F7F7F"/>
                  </a:solidFill>
                </a:rPr>
                <a:t>保证有节点打包比特币交易，比特币规则规定：打包交易的节点将获得比特币作为酬</a:t>
              </a:r>
              <a:r>
                <a:rPr lang="zh-CN" altLang="en-US" sz="1200">
                  <a:solidFill>
                    <a:srgbClr val="7F7F7F"/>
                  </a:solidFill>
                </a:rPr>
                <a:t>劳</a:t>
              </a:r>
              <a:r>
                <a:rPr lang="zh-CN" altLang="en-US" sz="1200" smtClean="0">
                  <a:solidFill>
                    <a:srgbClr val="7F7F7F"/>
                  </a:solidFill>
                </a:rPr>
                <a:t>。</a:t>
              </a:r>
              <a:endParaRPr lang="en-US" altLang="zh-CN" sz="1200" smtClean="0">
                <a:solidFill>
                  <a:srgbClr val="7F7F7F"/>
                </a:solidFill>
              </a:endParaRPr>
            </a:p>
            <a:p>
              <a:pPr>
                <a:lnSpc>
                  <a:spcPts val="1900"/>
                </a:lnSpc>
              </a:pPr>
              <a:r>
                <a:rPr lang="en-US" altLang="zh-CN" sz="1200" smtClean="0">
                  <a:solidFill>
                    <a:srgbClr val="7F7F7F"/>
                  </a:solidFill>
                </a:rPr>
                <a:t>A</a:t>
              </a:r>
              <a:r>
                <a:rPr lang="zh-CN" altLang="en-US" sz="1200">
                  <a:solidFill>
                    <a:srgbClr val="7F7F7F"/>
                  </a:solidFill>
                </a:rPr>
                <a:t>、打包奖励的一部分来自交易创建者支付的交易手续费（每</a:t>
              </a:r>
              <a:r>
                <a:rPr lang="en-US" altLang="zh-CN" sz="1200">
                  <a:solidFill>
                    <a:srgbClr val="7F7F7F"/>
                  </a:solidFill>
                </a:rPr>
                <a:t>KB</a:t>
              </a:r>
              <a:r>
                <a:rPr lang="zh-CN" altLang="en-US" sz="1200">
                  <a:solidFill>
                    <a:srgbClr val="7F7F7F"/>
                  </a:solidFill>
                </a:rPr>
                <a:t>交易大小</a:t>
              </a:r>
              <a:r>
                <a:rPr lang="en-US" altLang="zh-CN" sz="1200">
                  <a:solidFill>
                    <a:srgbClr val="7F7F7F"/>
                  </a:solidFill>
                </a:rPr>
                <a:t>100~1000</a:t>
              </a:r>
              <a:r>
                <a:rPr lang="zh-CN" altLang="en-US" sz="1200">
                  <a:solidFill>
                    <a:srgbClr val="7F7F7F"/>
                  </a:solidFill>
                </a:rPr>
                <a:t>聪手续费</a:t>
              </a:r>
              <a:r>
                <a:rPr lang="zh-CN" altLang="en-US" sz="1200">
                  <a:solidFill>
                    <a:srgbClr val="7F7F7F"/>
                  </a:solidFill>
                </a:rPr>
                <a:t>）</a:t>
              </a:r>
              <a:r>
                <a:rPr lang="zh-CN" altLang="en-US" sz="1200" smtClean="0">
                  <a:solidFill>
                    <a:srgbClr val="7F7F7F"/>
                  </a:solidFill>
                </a:rPr>
                <a:t>。</a:t>
              </a:r>
              <a:endParaRPr lang="en-US" altLang="zh-CN" sz="1200" smtClean="0">
                <a:solidFill>
                  <a:srgbClr val="7F7F7F"/>
                </a:solidFill>
              </a:endParaRPr>
            </a:p>
          </p:txBody>
        </p:sp>
        <p:sp>
          <p:nvSpPr>
            <p:cNvPr id="25" name="椭圆 18"/>
            <p:cNvSpPr/>
            <p:nvPr/>
          </p:nvSpPr>
          <p:spPr>
            <a:xfrm>
              <a:off x="7086446" y="3502068"/>
              <a:ext cx="544574" cy="44034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0" name="组合 29"/>
          <p:cNvGrpSpPr/>
          <p:nvPr/>
        </p:nvGrpSpPr>
        <p:grpSpPr>
          <a:xfrm>
            <a:off x="3705652" y="3627729"/>
            <a:ext cx="2242165" cy="2954737"/>
            <a:chOff x="8745967" y="3449955"/>
            <a:chExt cx="2242165" cy="2954737"/>
          </a:xfrm>
        </p:grpSpPr>
        <p:sp>
          <p:nvSpPr>
            <p:cNvPr id="16" name="文本框 15"/>
            <p:cNvSpPr txBox="1"/>
            <p:nvPr/>
          </p:nvSpPr>
          <p:spPr>
            <a:xfrm>
              <a:off x="8745967" y="4119451"/>
              <a:ext cx="2242165" cy="2285241"/>
            </a:xfrm>
            <a:prstGeom prst="rect">
              <a:avLst/>
            </a:prstGeom>
            <a:noFill/>
          </p:spPr>
          <p:txBody>
            <a:bodyPr wrap="square" rtlCol="0">
              <a:spAutoFit/>
              <a:scene3d>
                <a:camera prst="orthographicFront"/>
                <a:lightRig rig="threePt" dir="t"/>
              </a:scene3d>
              <a:sp3d contourW="12700"/>
            </a:bodyPr>
            <a:lstStyle/>
            <a:p>
              <a:pPr>
                <a:lnSpc>
                  <a:spcPts val="1900"/>
                </a:lnSpc>
              </a:pPr>
              <a:r>
                <a:rPr lang="zh-CN" altLang="en-US" sz="1200" b="1">
                  <a:solidFill>
                    <a:srgbClr val="323232"/>
                  </a:solidFill>
                </a:rPr>
                <a:t>以区块为单位同步交易</a:t>
              </a:r>
              <a:r>
                <a:rPr lang="zh-CN" altLang="en-US" sz="1200" b="1">
                  <a:solidFill>
                    <a:srgbClr val="323232"/>
                  </a:solidFill>
                </a:rPr>
                <a:t>数</a:t>
              </a:r>
              <a:r>
                <a:rPr lang="zh-CN" altLang="en-US" sz="1200" b="1" smtClean="0">
                  <a:solidFill>
                    <a:srgbClr val="323232"/>
                  </a:solidFill>
                </a:rPr>
                <a:t>据：</a:t>
              </a:r>
              <a:r>
                <a:rPr lang="zh-CN" altLang="en-US" sz="1200" smtClean="0">
                  <a:solidFill>
                    <a:srgbClr val="7F7F7F"/>
                  </a:solidFill>
                </a:rPr>
                <a:t>区</a:t>
              </a:r>
              <a:r>
                <a:rPr lang="zh-CN" altLang="en-US" sz="1200">
                  <a:solidFill>
                    <a:srgbClr val="7F7F7F"/>
                  </a:solidFill>
                </a:rPr>
                <a:t>块从</a:t>
              </a:r>
              <a:r>
                <a:rPr lang="en-US" altLang="zh-CN" sz="1200">
                  <a:solidFill>
                    <a:srgbClr val="7F7F7F"/>
                  </a:solidFill>
                </a:rPr>
                <a:t>1</a:t>
              </a:r>
              <a:r>
                <a:rPr lang="zh-CN" altLang="en-US" sz="1200">
                  <a:solidFill>
                    <a:srgbClr val="7F7F7F"/>
                  </a:solidFill>
                </a:rPr>
                <a:t>开始编号，因此节点</a:t>
              </a:r>
              <a:r>
                <a:rPr lang="en-US" altLang="zh-CN" sz="1200">
                  <a:solidFill>
                    <a:srgbClr val="7F7F7F"/>
                  </a:solidFill>
                </a:rPr>
                <a:t>A</a:t>
              </a:r>
              <a:r>
                <a:rPr lang="zh-CN" altLang="en-US" sz="1200">
                  <a:solidFill>
                    <a:srgbClr val="7F7F7F"/>
                  </a:solidFill>
                </a:rPr>
                <a:t>连接节点</a:t>
              </a:r>
              <a:r>
                <a:rPr lang="en-US" altLang="zh-CN" sz="1200">
                  <a:solidFill>
                    <a:srgbClr val="7F7F7F"/>
                  </a:solidFill>
                </a:rPr>
                <a:t>B</a:t>
              </a:r>
              <a:r>
                <a:rPr lang="zh-CN" altLang="en-US" sz="1200">
                  <a:solidFill>
                    <a:srgbClr val="7F7F7F"/>
                  </a:solidFill>
                </a:rPr>
                <a:t>后，只要检查双方的区块编号高度，就能方便地同步交易数据。例如节点</a:t>
              </a:r>
              <a:r>
                <a:rPr lang="en-US" altLang="zh-CN" sz="1200">
                  <a:solidFill>
                    <a:srgbClr val="7F7F7F"/>
                  </a:solidFill>
                </a:rPr>
                <a:t>A</a:t>
              </a:r>
              <a:r>
                <a:rPr lang="zh-CN" altLang="en-US" sz="1200">
                  <a:solidFill>
                    <a:srgbClr val="7F7F7F"/>
                  </a:solidFill>
                </a:rPr>
                <a:t>自己的区块高度是</a:t>
              </a:r>
              <a:r>
                <a:rPr lang="en-US" altLang="zh-CN" sz="1200">
                  <a:solidFill>
                    <a:srgbClr val="7F7F7F"/>
                  </a:solidFill>
                </a:rPr>
                <a:t>100</a:t>
              </a:r>
              <a:r>
                <a:rPr lang="zh-CN" altLang="en-US" sz="1200">
                  <a:solidFill>
                    <a:srgbClr val="7F7F7F"/>
                  </a:solidFill>
                </a:rPr>
                <a:t>，发现节点</a:t>
              </a:r>
              <a:r>
                <a:rPr lang="en-US" altLang="zh-CN" sz="1200">
                  <a:solidFill>
                    <a:srgbClr val="7F7F7F"/>
                  </a:solidFill>
                </a:rPr>
                <a:t>B</a:t>
              </a:r>
              <a:r>
                <a:rPr lang="zh-CN" altLang="en-US" sz="1200">
                  <a:solidFill>
                    <a:srgbClr val="7F7F7F"/>
                  </a:solidFill>
                </a:rPr>
                <a:t>的区块高度是</a:t>
              </a:r>
              <a:r>
                <a:rPr lang="en-US" altLang="zh-CN" sz="1200">
                  <a:solidFill>
                    <a:srgbClr val="7F7F7F"/>
                  </a:solidFill>
                </a:rPr>
                <a:t>110</a:t>
              </a:r>
              <a:r>
                <a:rPr lang="zh-CN" altLang="en-US" sz="1200">
                  <a:solidFill>
                    <a:srgbClr val="7F7F7F"/>
                  </a:solidFill>
                </a:rPr>
                <a:t>，则只要向</a:t>
              </a:r>
              <a:r>
                <a:rPr lang="en-US" altLang="zh-CN" sz="1200">
                  <a:solidFill>
                    <a:srgbClr val="7F7F7F"/>
                  </a:solidFill>
                </a:rPr>
                <a:t>B</a:t>
              </a:r>
              <a:r>
                <a:rPr lang="zh-CN" altLang="en-US" sz="1200">
                  <a:solidFill>
                    <a:srgbClr val="7F7F7F"/>
                  </a:solidFill>
                </a:rPr>
                <a:t>请求同步</a:t>
              </a:r>
              <a:r>
                <a:rPr lang="en-US" altLang="zh-CN" sz="1200">
                  <a:solidFill>
                    <a:srgbClr val="7F7F7F"/>
                  </a:solidFill>
                </a:rPr>
                <a:t>101~110</a:t>
              </a:r>
              <a:r>
                <a:rPr lang="zh-CN" altLang="en-US" sz="1200">
                  <a:solidFill>
                    <a:srgbClr val="7F7F7F"/>
                  </a:solidFill>
                </a:rPr>
                <a:t>这</a:t>
              </a:r>
              <a:r>
                <a:rPr lang="en-US" altLang="zh-CN" sz="1200">
                  <a:solidFill>
                    <a:srgbClr val="7F7F7F"/>
                  </a:solidFill>
                </a:rPr>
                <a:t>10</a:t>
              </a:r>
              <a:r>
                <a:rPr lang="zh-CN" altLang="en-US" sz="1200">
                  <a:solidFill>
                    <a:srgbClr val="7F7F7F"/>
                  </a:solidFill>
                </a:rPr>
                <a:t>个区块即可。</a:t>
              </a:r>
              <a:endParaRPr lang="en-US" altLang="zh-CN" sz="1200" dirty="0">
                <a:solidFill>
                  <a:srgbClr val="7F7F7F"/>
                </a:solidFill>
              </a:endParaRPr>
            </a:p>
          </p:txBody>
        </p:sp>
        <p:sp>
          <p:nvSpPr>
            <p:cNvPr id="26" name="椭圆 19"/>
            <p:cNvSpPr/>
            <p:nvPr/>
          </p:nvSpPr>
          <p:spPr>
            <a:xfrm>
              <a:off x="9613079" y="3449955"/>
              <a:ext cx="526310" cy="54457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什么是比特币</a:t>
            </a:r>
            <a:r>
              <a:rPr lang="zh-CN" altLang="en-US" sz="3200" b="1">
                <a:latin typeface="+mn-ea"/>
              </a:rPr>
              <a:t>挖</a:t>
            </a:r>
            <a:r>
              <a:rPr lang="zh-CN" altLang="en-US" sz="3200" b="1" smtClean="0">
                <a:latin typeface="+mn-ea"/>
              </a:rPr>
              <a:t>矿？</a:t>
            </a:r>
            <a:endParaRPr lang="en-US" sz="3200" b="1" dirty="0">
              <a:latin typeface="+mn-ea"/>
            </a:endParaRPr>
          </a:p>
        </p:txBody>
      </p:sp>
      <p:sp>
        <p:nvSpPr>
          <p:cNvPr id="22" name="灯片编号占位符 21"/>
          <p:cNvSpPr>
            <a:spLocks noGrp="1"/>
          </p:cNvSpPr>
          <p:nvPr>
            <p:ph type="sldNum" sz="quarter" idx="4294967295"/>
          </p:nvPr>
        </p:nvSpPr>
        <p:spPr>
          <a:xfrm>
            <a:off x="890014" y="183151"/>
            <a:ext cx="648153" cy="365125"/>
          </a:xfrm>
        </p:spPr>
        <p:txBody>
          <a:bodyPr/>
          <a:lstStyle/>
          <a:p>
            <a:fld id="{1E5B29A9-5820-46BE-83DA-BE1F926704E3}" type="slidenum">
              <a:rPr lang="zh-CN" altLang="en-US" smtClean="0"/>
              <a:pPr/>
              <a:t>20</a:t>
            </a:fld>
            <a:endParaRPr lang="zh-CN" altLang="en-US" dirty="0"/>
          </a:p>
        </p:txBody>
      </p:sp>
      <p:sp>
        <p:nvSpPr>
          <p:cNvPr id="31" name="文本框 30"/>
          <p:cNvSpPr txBox="1"/>
          <p:nvPr/>
        </p:nvSpPr>
        <p:spPr>
          <a:xfrm>
            <a:off x="1046499" y="1673696"/>
            <a:ext cx="10108181" cy="954107"/>
          </a:xfrm>
          <a:prstGeom prst="rect">
            <a:avLst/>
          </a:prstGeom>
          <a:noFill/>
        </p:spPr>
        <p:txBody>
          <a:bodyPr wrap="square" rtlCol="0">
            <a:spAutoFit/>
            <a:scene3d>
              <a:camera prst="orthographicFront"/>
              <a:lightRig rig="threePt" dir="t"/>
            </a:scene3d>
            <a:sp3d contourW="12700"/>
          </a:bodyPr>
          <a:lstStyle/>
          <a:p>
            <a:pPr algn="just"/>
            <a:r>
              <a:rPr lang="zh-CN" altLang="en-US" sz="1400" smtClean="0">
                <a:solidFill>
                  <a:srgbClr val="404040"/>
                </a:solidFill>
                <a:latin typeface="+mn-ea"/>
              </a:rPr>
              <a:t>      去</a:t>
            </a:r>
            <a:r>
              <a:rPr lang="zh-CN" altLang="en-US" sz="1400">
                <a:solidFill>
                  <a:srgbClr val="404040"/>
                </a:solidFill>
                <a:latin typeface="+mn-ea"/>
              </a:rPr>
              <a:t>中心化账本（比</a:t>
            </a:r>
            <a:r>
              <a:rPr lang="zh-CN" altLang="en-US" sz="1400">
                <a:solidFill>
                  <a:srgbClr val="404040"/>
                </a:solidFill>
                <a:latin typeface="+mn-ea"/>
              </a:rPr>
              <a:t>特</a:t>
            </a:r>
            <a:r>
              <a:rPr lang="zh-CN" altLang="en-US" sz="1400" smtClean="0">
                <a:solidFill>
                  <a:srgbClr val="404040"/>
                </a:solidFill>
                <a:latin typeface="+mn-ea"/>
              </a:rPr>
              <a:t>币）中：比</a:t>
            </a:r>
            <a:r>
              <a:rPr lang="zh-CN" altLang="en-US" sz="1400">
                <a:solidFill>
                  <a:srgbClr val="404040"/>
                </a:solidFill>
                <a:latin typeface="+mn-ea"/>
              </a:rPr>
              <a:t>特币节点互相连接时，会从对方处获取自己没有的交易。但由于比特币长期</a:t>
            </a:r>
            <a:r>
              <a:rPr lang="zh-CN" altLang="en-US" sz="1400">
                <a:solidFill>
                  <a:srgbClr val="404040"/>
                </a:solidFill>
                <a:latin typeface="+mn-ea"/>
              </a:rPr>
              <a:t>积</a:t>
            </a:r>
            <a:r>
              <a:rPr lang="zh-CN" altLang="en-US" sz="1400" smtClean="0">
                <a:solidFill>
                  <a:srgbClr val="404040"/>
                </a:solidFill>
                <a:latin typeface="+mn-ea"/>
              </a:rPr>
              <a:t>累大量</a:t>
            </a:r>
            <a:r>
              <a:rPr lang="zh-CN" altLang="en-US" sz="1400">
                <a:solidFill>
                  <a:srgbClr val="404040"/>
                </a:solidFill>
                <a:latin typeface="+mn-ea"/>
              </a:rPr>
              <a:t>的交易，两个节点逐条对照你缺了哪些交易</a:t>
            </a:r>
            <a:r>
              <a:rPr lang="en-US" altLang="zh-CN" sz="1400">
                <a:solidFill>
                  <a:srgbClr val="404040"/>
                </a:solidFill>
                <a:latin typeface="+mn-ea"/>
              </a:rPr>
              <a:t>/</a:t>
            </a:r>
            <a:r>
              <a:rPr lang="zh-CN" altLang="en-US" sz="1400">
                <a:solidFill>
                  <a:srgbClr val="404040"/>
                </a:solidFill>
                <a:latin typeface="+mn-ea"/>
              </a:rPr>
              <a:t>我缺了哪些交易，是非常困难的事情。为解决这一难题，中本聪发明了区块链（</a:t>
            </a:r>
            <a:r>
              <a:rPr lang="en-US" altLang="zh-CN" sz="1400">
                <a:solidFill>
                  <a:srgbClr val="404040"/>
                </a:solidFill>
                <a:latin typeface="+mn-ea"/>
              </a:rPr>
              <a:t>Block chain</a:t>
            </a:r>
            <a:r>
              <a:rPr lang="zh-CN" altLang="en-US" sz="1400">
                <a:solidFill>
                  <a:srgbClr val="404040"/>
                </a:solidFill>
                <a:latin typeface="+mn-ea"/>
              </a:rPr>
              <a:t>）这一重要技术。节点借助区块（</a:t>
            </a:r>
            <a:r>
              <a:rPr lang="en-US" altLang="zh-CN" sz="1400">
                <a:solidFill>
                  <a:srgbClr val="404040"/>
                </a:solidFill>
                <a:latin typeface="+mn-ea"/>
              </a:rPr>
              <a:t>block</a:t>
            </a:r>
            <a:r>
              <a:rPr lang="zh-CN" altLang="en-US" sz="1400">
                <a:solidFill>
                  <a:srgbClr val="404040"/>
                </a:solidFill>
                <a:latin typeface="+mn-ea"/>
              </a:rPr>
              <a:t>）来同步交易，保证了所有节点数据的统一性，并通过竞争区块打包权（也就是挖矿）的方式，保证了区块链的唯一性。</a:t>
            </a:r>
            <a:endParaRPr lang="en-US" altLang="zh-CN" sz="1400" dirty="0">
              <a:solidFill>
                <a:srgbClr val="404040"/>
              </a:solidFill>
              <a:latin typeface="+mn-ea"/>
            </a:endParaRPr>
          </a:p>
        </p:txBody>
      </p:sp>
      <p:sp>
        <p:nvSpPr>
          <p:cNvPr id="32" name="文本框 31"/>
          <p:cNvSpPr txBox="1"/>
          <p:nvPr/>
        </p:nvSpPr>
        <p:spPr>
          <a:xfrm>
            <a:off x="8773519" y="4297225"/>
            <a:ext cx="2242165" cy="2457083"/>
          </a:xfrm>
          <a:prstGeom prst="rect">
            <a:avLst/>
          </a:prstGeom>
          <a:noFill/>
        </p:spPr>
        <p:txBody>
          <a:bodyPr wrap="square" rtlCol="0">
            <a:spAutoFit/>
            <a:scene3d>
              <a:camera prst="orthographicFront"/>
              <a:lightRig rig="threePt" dir="t"/>
            </a:scene3d>
            <a:sp3d contourW="12700"/>
          </a:bodyPr>
          <a:lstStyle/>
          <a:p>
            <a:r>
              <a:rPr lang="zh-CN" altLang="en-US" sz="1200" b="1">
                <a:solidFill>
                  <a:srgbClr val="323232"/>
                </a:solidFill>
              </a:rPr>
              <a:t>打包区块的</a:t>
            </a:r>
            <a:r>
              <a:rPr lang="zh-CN" altLang="en-US" sz="1200" b="1">
                <a:solidFill>
                  <a:srgbClr val="323232"/>
                </a:solidFill>
              </a:rPr>
              <a:t>奖</a:t>
            </a:r>
            <a:r>
              <a:rPr lang="zh-CN" altLang="en-US" sz="1200" b="1" smtClean="0">
                <a:solidFill>
                  <a:srgbClr val="323232"/>
                </a:solidFill>
              </a:rPr>
              <a:t>励：</a:t>
            </a:r>
            <a:endParaRPr lang="en-US" altLang="zh-CN" sz="1200" b="1" smtClean="0">
              <a:solidFill>
                <a:srgbClr val="323232"/>
              </a:solidFill>
            </a:endParaRPr>
          </a:p>
          <a:p>
            <a:pPr>
              <a:lnSpc>
                <a:spcPts val="1700"/>
              </a:lnSpc>
            </a:pPr>
            <a:r>
              <a:rPr lang="en-US" altLang="zh-CN" sz="1200">
                <a:solidFill>
                  <a:srgbClr val="7F7F7F"/>
                </a:solidFill>
              </a:rPr>
              <a:t>B</a:t>
            </a:r>
            <a:r>
              <a:rPr lang="zh-CN" altLang="en-US" sz="1200">
                <a:solidFill>
                  <a:srgbClr val="7F7F7F"/>
                </a:solidFill>
              </a:rPr>
              <a:t>、另一部分来自初始</a:t>
            </a:r>
            <a:r>
              <a:rPr lang="en-US" altLang="zh-CN" sz="1200">
                <a:solidFill>
                  <a:srgbClr val="7F7F7F"/>
                </a:solidFill>
              </a:rPr>
              <a:t>2100</a:t>
            </a:r>
            <a:r>
              <a:rPr lang="zh-CN" altLang="en-US" sz="1200">
                <a:solidFill>
                  <a:srgbClr val="7F7F7F"/>
                </a:solidFill>
              </a:rPr>
              <a:t>万个比特币的分发，最开始奖励是每个区块</a:t>
            </a:r>
            <a:r>
              <a:rPr lang="en-US" altLang="zh-CN" sz="1200">
                <a:solidFill>
                  <a:srgbClr val="7F7F7F"/>
                </a:solidFill>
              </a:rPr>
              <a:t>50</a:t>
            </a:r>
            <a:r>
              <a:rPr lang="zh-CN" altLang="en-US" sz="1200">
                <a:solidFill>
                  <a:srgbClr val="7F7F7F"/>
                </a:solidFill>
              </a:rPr>
              <a:t>比特币，之后每经过</a:t>
            </a:r>
            <a:r>
              <a:rPr lang="en-US" altLang="zh-CN" sz="1200">
                <a:solidFill>
                  <a:srgbClr val="7F7F7F"/>
                </a:solidFill>
              </a:rPr>
              <a:t>21</a:t>
            </a:r>
            <a:r>
              <a:rPr lang="zh-CN" altLang="en-US" sz="1200">
                <a:solidFill>
                  <a:srgbClr val="7F7F7F"/>
                </a:solidFill>
              </a:rPr>
              <a:t>万个区块（约</a:t>
            </a:r>
            <a:r>
              <a:rPr lang="en-US" altLang="zh-CN" sz="1200">
                <a:solidFill>
                  <a:srgbClr val="7F7F7F"/>
                </a:solidFill>
              </a:rPr>
              <a:t>4</a:t>
            </a:r>
            <a:r>
              <a:rPr lang="zh-CN" altLang="en-US" sz="1200">
                <a:solidFill>
                  <a:srgbClr val="7F7F7F"/>
                </a:solidFill>
              </a:rPr>
              <a:t>年时间）奖励将减半一次，直到</a:t>
            </a:r>
            <a:r>
              <a:rPr lang="en-US" altLang="zh-CN" sz="1200">
                <a:solidFill>
                  <a:srgbClr val="7F7F7F"/>
                </a:solidFill>
              </a:rPr>
              <a:t>2140</a:t>
            </a:r>
            <a:r>
              <a:rPr lang="zh-CN" altLang="en-US" sz="1200">
                <a:solidFill>
                  <a:srgbClr val="7F7F7F"/>
                </a:solidFill>
              </a:rPr>
              <a:t>年左右区块奖励不足</a:t>
            </a:r>
            <a:r>
              <a:rPr lang="en-US" altLang="zh-CN" sz="1200">
                <a:solidFill>
                  <a:srgbClr val="7F7F7F"/>
                </a:solidFill>
              </a:rPr>
              <a:t>1</a:t>
            </a:r>
            <a:r>
              <a:rPr lang="zh-CN" altLang="en-US" sz="1200">
                <a:solidFill>
                  <a:srgbClr val="7F7F7F"/>
                </a:solidFill>
              </a:rPr>
              <a:t>聪为止，此时区块奖励总和为</a:t>
            </a:r>
            <a:r>
              <a:rPr lang="en-US" altLang="zh-CN" sz="1200">
                <a:solidFill>
                  <a:srgbClr val="7F7F7F"/>
                </a:solidFill>
              </a:rPr>
              <a:t>2100</a:t>
            </a:r>
            <a:r>
              <a:rPr lang="zh-CN" altLang="en-US" sz="1200">
                <a:solidFill>
                  <a:srgbClr val="7F7F7F"/>
                </a:solidFill>
              </a:rPr>
              <a:t>万比特币，这就是比特币</a:t>
            </a:r>
            <a:r>
              <a:rPr lang="en-US" altLang="zh-CN" sz="1200">
                <a:solidFill>
                  <a:srgbClr val="7F7F7F"/>
                </a:solidFill>
              </a:rPr>
              <a:t>2100</a:t>
            </a:r>
            <a:r>
              <a:rPr lang="zh-CN" altLang="en-US" sz="1200">
                <a:solidFill>
                  <a:srgbClr val="7F7F7F"/>
                </a:solidFill>
              </a:rPr>
              <a:t>万总量的来源（准确地说是 </a:t>
            </a:r>
            <a:r>
              <a:rPr lang="en-US" altLang="zh-CN" sz="1200">
                <a:solidFill>
                  <a:srgbClr val="7F7F7F"/>
                </a:solidFill>
              </a:rPr>
              <a:t>20999999.97690000</a:t>
            </a:r>
            <a:r>
              <a:rPr lang="zh-CN" altLang="en-US" sz="1200">
                <a:solidFill>
                  <a:srgbClr val="7F7F7F"/>
                </a:solidFill>
              </a:rPr>
              <a:t>个</a:t>
            </a:r>
            <a:r>
              <a:rPr lang="zh-CN" altLang="en-US" sz="1200">
                <a:solidFill>
                  <a:srgbClr val="7F7F7F"/>
                </a:solidFill>
              </a:rPr>
              <a:t>）</a:t>
            </a:r>
            <a:r>
              <a:rPr lang="zh-CN" altLang="en-US" sz="1200" smtClean="0">
                <a:solidFill>
                  <a:srgbClr val="7F7F7F"/>
                </a:solidFill>
              </a:rPr>
              <a:t>。</a:t>
            </a:r>
            <a:endParaRPr lang="en-US" altLang="zh-CN" sz="1200" smtClean="0">
              <a:solidFill>
                <a:srgbClr val="7F7F7F"/>
              </a:solidFill>
            </a:endParaRPr>
          </a:p>
        </p:txBody>
      </p:sp>
    </p:spTree>
    <p:extLst>
      <p:ext uri="{BB962C8B-B14F-4D97-AF65-F5344CB8AC3E}">
        <p14:creationId xmlns:p14="http://schemas.microsoft.com/office/powerpoint/2010/main" val="3385644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8" y="1601544"/>
            <a:ext cx="2520156" cy="572346"/>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25342" y="1601542"/>
            <a:ext cx="2520156" cy="572347"/>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96001" y="1601544"/>
            <a:ext cx="2520156" cy="572346"/>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66657" y="1601542"/>
            <a:ext cx="2520156" cy="572347"/>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9"/>
          <p:cNvSpPr txBox="1"/>
          <p:nvPr/>
        </p:nvSpPr>
        <p:spPr>
          <a:xfrm>
            <a:off x="1046499" y="1659842"/>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a:solidFill>
                  <a:schemeClr val="bg1"/>
                </a:solidFill>
                <a:latin typeface="+mn-ea"/>
              </a:rPr>
              <a:t>④</a:t>
            </a:r>
            <a:endParaRPr lang="en-US" sz="2000" dirty="0">
              <a:solidFill>
                <a:schemeClr val="bg1"/>
              </a:solidFill>
              <a:latin typeface="+mn-ea"/>
            </a:endParaRPr>
          </a:p>
        </p:txBody>
      </p:sp>
      <p:sp>
        <p:nvSpPr>
          <p:cNvPr id="11" name="TextBox 19"/>
          <p:cNvSpPr txBox="1"/>
          <p:nvPr/>
        </p:nvSpPr>
        <p:spPr>
          <a:xfrm>
            <a:off x="6096000" y="1687660"/>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a:solidFill>
                  <a:schemeClr val="bg1"/>
                </a:solidFill>
                <a:latin typeface="+mn-ea"/>
              </a:rPr>
              <a:t>⑥</a:t>
            </a:r>
            <a:endParaRPr lang="en-US" sz="2000" dirty="0">
              <a:solidFill>
                <a:schemeClr val="bg1"/>
              </a:solidFill>
              <a:latin typeface="+mn-ea"/>
            </a:endParaRPr>
          </a:p>
        </p:txBody>
      </p:sp>
      <p:sp>
        <p:nvSpPr>
          <p:cNvPr id="12" name="TextBox 19"/>
          <p:cNvSpPr txBox="1"/>
          <p:nvPr/>
        </p:nvSpPr>
        <p:spPr>
          <a:xfrm>
            <a:off x="8634525" y="1681591"/>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a:solidFill>
                  <a:srgbClr val="404040"/>
                </a:solidFill>
                <a:latin typeface="+mn-ea"/>
              </a:rPr>
              <a:t>⑦</a:t>
            </a:r>
            <a:endParaRPr lang="en-US" sz="2000" dirty="0">
              <a:solidFill>
                <a:srgbClr val="404040"/>
              </a:solidFill>
              <a:latin typeface="+mn-ea"/>
            </a:endParaRPr>
          </a:p>
        </p:txBody>
      </p:sp>
      <p:sp>
        <p:nvSpPr>
          <p:cNvPr id="13" name="TextBox 19"/>
          <p:cNvSpPr txBox="1"/>
          <p:nvPr/>
        </p:nvSpPr>
        <p:spPr>
          <a:xfrm>
            <a:off x="3575841" y="1659842"/>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a:solidFill>
                  <a:srgbClr val="FFFFFF"/>
                </a:solidFill>
                <a:latin typeface="+mn-ea"/>
              </a:rPr>
              <a:t>⑤</a:t>
            </a:r>
            <a:endParaRPr lang="en-US" sz="2000" dirty="0">
              <a:solidFill>
                <a:srgbClr val="FFFFFF"/>
              </a:solidFill>
              <a:latin typeface="+mn-ea"/>
            </a:endParaRPr>
          </a:p>
        </p:txBody>
      </p:sp>
      <p:grpSp>
        <p:nvGrpSpPr>
          <p:cNvPr id="27" name="组合 26"/>
          <p:cNvGrpSpPr/>
          <p:nvPr/>
        </p:nvGrpSpPr>
        <p:grpSpPr>
          <a:xfrm>
            <a:off x="1194681" y="2579979"/>
            <a:ext cx="2242165" cy="3531818"/>
            <a:chOff x="1194681" y="3472281"/>
            <a:chExt cx="2242165" cy="3531818"/>
          </a:xfrm>
        </p:grpSpPr>
        <p:sp>
          <p:nvSpPr>
            <p:cNvPr id="10" name="文本框 9"/>
            <p:cNvSpPr txBox="1"/>
            <p:nvPr/>
          </p:nvSpPr>
          <p:spPr>
            <a:xfrm>
              <a:off x="1194681" y="4141777"/>
              <a:ext cx="2242165" cy="2862322"/>
            </a:xfrm>
            <a:prstGeom prst="rect">
              <a:avLst/>
            </a:prstGeom>
            <a:noFill/>
          </p:spPr>
          <p:txBody>
            <a:bodyPr wrap="square" rtlCol="0">
              <a:spAutoFit/>
              <a:scene3d>
                <a:camera prst="orthographicFront"/>
                <a:lightRig rig="threePt" dir="t"/>
              </a:scene3d>
              <a:sp3d contourW="12700"/>
            </a:bodyPr>
            <a:lstStyle/>
            <a:p>
              <a:pPr>
                <a:lnSpc>
                  <a:spcPts val="1800"/>
                </a:lnSpc>
              </a:pPr>
              <a:r>
                <a:rPr lang="zh-CN" altLang="en-US" sz="1200" b="1">
                  <a:solidFill>
                    <a:srgbClr val="323232"/>
                  </a:solidFill>
                </a:rPr>
                <a:t>对区块打包权的</a:t>
              </a:r>
              <a:r>
                <a:rPr lang="zh-CN" altLang="en-US" sz="1200" b="1">
                  <a:solidFill>
                    <a:srgbClr val="323232"/>
                  </a:solidFill>
                </a:rPr>
                <a:t>竞</a:t>
              </a:r>
              <a:r>
                <a:rPr lang="zh-CN" altLang="en-US" sz="1200" b="1" smtClean="0">
                  <a:solidFill>
                    <a:srgbClr val="323232"/>
                  </a:solidFill>
                </a:rPr>
                <a:t>争：</a:t>
              </a:r>
              <a:endParaRPr lang="en-US" altLang="zh-CN" sz="1200" b="1" smtClean="0">
                <a:solidFill>
                  <a:srgbClr val="323232"/>
                </a:solidFill>
              </a:endParaRPr>
            </a:p>
            <a:p>
              <a:pPr>
                <a:lnSpc>
                  <a:spcPts val="1800"/>
                </a:lnSpc>
              </a:pPr>
              <a:r>
                <a:rPr lang="zh-CN" altLang="en-US" sz="1200" smtClean="0">
                  <a:solidFill>
                    <a:srgbClr val="7F7F7F"/>
                  </a:solidFill>
                </a:rPr>
                <a:t>节</a:t>
              </a:r>
              <a:r>
                <a:rPr lang="zh-CN" altLang="en-US" sz="1200">
                  <a:solidFill>
                    <a:srgbClr val="7F7F7F"/>
                  </a:solidFill>
                </a:rPr>
                <a:t>点打包交易只需要消耗很低成本的网络和计算资源，打包奖励的</a:t>
              </a:r>
              <a:r>
                <a:rPr lang="zh-CN" altLang="en-US" sz="1200">
                  <a:solidFill>
                    <a:srgbClr val="7F7F7F"/>
                  </a:solidFill>
                </a:rPr>
                <a:t>存</a:t>
              </a:r>
              <a:r>
                <a:rPr lang="zh-CN" altLang="en-US" sz="1200" smtClean="0">
                  <a:solidFill>
                    <a:srgbClr val="7F7F7F"/>
                  </a:solidFill>
                </a:rPr>
                <a:t>在，</a:t>
              </a:r>
              <a:r>
                <a:rPr lang="zh-CN" altLang="en-US" sz="1200">
                  <a:solidFill>
                    <a:srgbClr val="7F7F7F"/>
                  </a:solidFill>
                </a:rPr>
                <a:t>使得有大量节点想打包交易。为保证区块链的唯一性，比特币规则规定：节点使用类似“扔硬币”的方法争夺交易打包权。节点不断地扔硬币，谁首先扔出符合规则的结果，谁就能获得这个区块的交易打包权，以及这个区块的打包奖励。</a:t>
              </a:r>
              <a:endParaRPr lang="en-US" altLang="zh-CN" sz="1200" dirty="0">
                <a:solidFill>
                  <a:srgbClr val="7F7F7F"/>
                </a:solidFill>
              </a:endParaRPr>
            </a:p>
          </p:txBody>
        </p:sp>
        <p:sp>
          <p:nvSpPr>
            <p:cNvPr id="23" name="椭圆 16"/>
            <p:cNvSpPr/>
            <p:nvPr/>
          </p:nvSpPr>
          <p:spPr>
            <a:xfrm>
              <a:off x="2043477" y="3472281"/>
              <a:ext cx="544574" cy="499922"/>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8" name="组合 27"/>
          <p:cNvGrpSpPr/>
          <p:nvPr/>
        </p:nvGrpSpPr>
        <p:grpSpPr>
          <a:xfrm>
            <a:off x="8625342" y="2218109"/>
            <a:ext cx="2520156" cy="4510267"/>
            <a:chOff x="3575844" y="3110413"/>
            <a:chExt cx="2520156" cy="2593702"/>
          </a:xfrm>
        </p:grpSpPr>
        <p:sp>
          <p:nvSpPr>
            <p:cNvPr id="7" name="矩形 6"/>
            <p:cNvSpPr/>
            <p:nvPr/>
          </p:nvSpPr>
          <p:spPr>
            <a:xfrm>
              <a:off x="3575844" y="3110413"/>
              <a:ext cx="2520156" cy="2593702"/>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17"/>
            <p:cNvSpPr/>
            <p:nvPr/>
          </p:nvSpPr>
          <p:spPr>
            <a:xfrm>
              <a:off x="4619053" y="3335642"/>
              <a:ext cx="452099" cy="270358"/>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6309088" y="2609766"/>
            <a:ext cx="2242165" cy="3640822"/>
            <a:chOff x="6309088" y="3502068"/>
            <a:chExt cx="2242165" cy="3640822"/>
          </a:xfrm>
        </p:grpSpPr>
        <p:sp>
          <p:nvSpPr>
            <p:cNvPr id="15" name="文本框 14"/>
            <p:cNvSpPr txBox="1"/>
            <p:nvPr/>
          </p:nvSpPr>
          <p:spPr>
            <a:xfrm>
              <a:off x="6309088" y="4151302"/>
              <a:ext cx="2242165" cy="2991588"/>
            </a:xfrm>
            <a:prstGeom prst="rect">
              <a:avLst/>
            </a:prstGeom>
            <a:noFill/>
          </p:spPr>
          <p:txBody>
            <a:bodyPr wrap="square" rtlCol="0">
              <a:spAutoFit/>
              <a:scene3d>
                <a:camera prst="orthographicFront"/>
                <a:lightRig rig="threePt" dir="t"/>
              </a:scene3d>
              <a:sp3d contourW="12700"/>
            </a:bodyPr>
            <a:lstStyle/>
            <a:p>
              <a:pPr>
                <a:lnSpc>
                  <a:spcPts val="1900"/>
                </a:lnSpc>
              </a:pPr>
              <a:r>
                <a:rPr lang="zh-CN" altLang="en-US" sz="1200" b="1">
                  <a:solidFill>
                    <a:srgbClr val="323232"/>
                  </a:solidFill>
                </a:rPr>
                <a:t>获胜节点打包交易并</a:t>
              </a:r>
              <a:r>
                <a:rPr lang="zh-CN" altLang="en-US" sz="1200" b="1">
                  <a:solidFill>
                    <a:srgbClr val="323232"/>
                  </a:solidFill>
                </a:rPr>
                <a:t>广</a:t>
              </a:r>
              <a:r>
                <a:rPr lang="zh-CN" altLang="en-US" sz="1200" b="1" smtClean="0">
                  <a:solidFill>
                    <a:srgbClr val="323232"/>
                  </a:solidFill>
                </a:rPr>
                <a:t>播：</a:t>
              </a:r>
              <a:endParaRPr lang="en-US" altLang="zh-CN" sz="1200" b="1" smtClean="0">
                <a:solidFill>
                  <a:srgbClr val="323232"/>
                </a:solidFill>
              </a:endParaRPr>
            </a:p>
            <a:p>
              <a:pPr>
                <a:lnSpc>
                  <a:spcPts val="1900"/>
                </a:lnSpc>
              </a:pPr>
              <a:r>
                <a:rPr lang="zh-CN" altLang="en-US" sz="1200" smtClean="0">
                  <a:solidFill>
                    <a:srgbClr val="7F7F7F"/>
                  </a:solidFill>
                </a:rPr>
                <a:t>获</a:t>
              </a:r>
              <a:r>
                <a:rPr lang="zh-CN" altLang="en-US" sz="1200">
                  <a:solidFill>
                    <a:srgbClr val="7F7F7F"/>
                  </a:solidFill>
                </a:rPr>
                <a:t>胜节点打包交易并广播一旦有某个节点扔出符合系统规则的硬币</a:t>
              </a:r>
              <a:r>
                <a:rPr lang="zh-CN" altLang="en-US" sz="1200">
                  <a:solidFill>
                    <a:srgbClr val="7F7F7F"/>
                  </a:solidFill>
                </a:rPr>
                <a:t>结</a:t>
              </a:r>
              <a:r>
                <a:rPr lang="zh-CN" altLang="en-US" sz="1200" smtClean="0">
                  <a:solidFill>
                    <a:srgbClr val="7F7F7F"/>
                  </a:solidFill>
                </a:rPr>
                <a:t>果，</a:t>
              </a:r>
              <a:r>
                <a:rPr lang="zh-CN" altLang="en-US" sz="1200">
                  <a:solidFill>
                    <a:srgbClr val="7F7F7F"/>
                  </a:solidFill>
                </a:rPr>
                <a:t>他就会立即将这段时间搜集到的交易打包成一个区块，附上“扔硬币”的结果、区块</a:t>
              </a:r>
              <a:r>
                <a:rPr lang="zh-CN" altLang="en-US" sz="1200">
                  <a:solidFill>
                    <a:srgbClr val="7F7F7F"/>
                  </a:solidFill>
                </a:rPr>
                <a:t>序</a:t>
              </a:r>
              <a:r>
                <a:rPr lang="zh-CN" altLang="en-US" sz="1200" smtClean="0">
                  <a:solidFill>
                    <a:srgbClr val="7F7F7F"/>
                  </a:solidFill>
                </a:rPr>
                <a:t>号、</a:t>
              </a:r>
              <a:r>
                <a:rPr lang="zh-CN" altLang="en-US" sz="1200">
                  <a:solidFill>
                    <a:srgbClr val="7F7F7F"/>
                  </a:solidFill>
                </a:rPr>
                <a:t>上一区块关系等附加信息广播出去，其它节点一旦收到</a:t>
              </a:r>
              <a:r>
                <a:rPr lang="zh-CN" altLang="en-US" sz="1200">
                  <a:solidFill>
                    <a:srgbClr val="7F7F7F"/>
                  </a:solidFill>
                </a:rPr>
                <a:t>区</a:t>
              </a:r>
              <a:r>
                <a:rPr lang="zh-CN" altLang="en-US" sz="1200" smtClean="0">
                  <a:solidFill>
                    <a:srgbClr val="7F7F7F"/>
                  </a:solidFill>
                </a:rPr>
                <a:t>块并</a:t>
              </a:r>
              <a:r>
                <a:rPr lang="zh-CN" altLang="en-US" sz="1200">
                  <a:solidFill>
                    <a:srgbClr val="7F7F7F"/>
                  </a:solidFill>
                </a:rPr>
                <a:t>验证无误，就会停止“扔硬币”抢这一区块，转而在这一区块的基础上开始“扔硬币”抢下一</a:t>
              </a:r>
              <a:r>
                <a:rPr lang="zh-CN" altLang="en-US" sz="1200">
                  <a:solidFill>
                    <a:srgbClr val="7F7F7F"/>
                  </a:solidFill>
                </a:rPr>
                <a:t>区</a:t>
              </a:r>
              <a:r>
                <a:rPr lang="zh-CN" altLang="en-US" sz="1200" smtClean="0">
                  <a:solidFill>
                    <a:srgbClr val="7F7F7F"/>
                  </a:solidFill>
                </a:rPr>
                <a:t>块。</a:t>
              </a:r>
              <a:endParaRPr lang="en-US" altLang="zh-CN" sz="1200" smtClean="0">
                <a:solidFill>
                  <a:srgbClr val="7F7F7F"/>
                </a:solidFill>
              </a:endParaRPr>
            </a:p>
          </p:txBody>
        </p:sp>
        <p:sp>
          <p:nvSpPr>
            <p:cNvPr id="25" name="椭圆 18"/>
            <p:cNvSpPr/>
            <p:nvPr/>
          </p:nvSpPr>
          <p:spPr>
            <a:xfrm>
              <a:off x="7086446" y="3502068"/>
              <a:ext cx="544574" cy="44034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0" name="组合 29"/>
          <p:cNvGrpSpPr/>
          <p:nvPr/>
        </p:nvGrpSpPr>
        <p:grpSpPr>
          <a:xfrm>
            <a:off x="3705652" y="2579979"/>
            <a:ext cx="2242165" cy="4148397"/>
            <a:chOff x="8745967" y="3449955"/>
            <a:chExt cx="2242165" cy="4148397"/>
          </a:xfrm>
        </p:grpSpPr>
        <p:sp>
          <p:nvSpPr>
            <p:cNvPr id="16" name="文本框 15"/>
            <p:cNvSpPr txBox="1"/>
            <p:nvPr/>
          </p:nvSpPr>
          <p:spPr>
            <a:xfrm>
              <a:off x="8745967" y="4119451"/>
              <a:ext cx="2242165" cy="3478901"/>
            </a:xfrm>
            <a:prstGeom prst="rect">
              <a:avLst/>
            </a:prstGeom>
            <a:noFill/>
          </p:spPr>
          <p:txBody>
            <a:bodyPr wrap="square" rtlCol="0">
              <a:spAutoFit/>
              <a:scene3d>
                <a:camera prst="orthographicFront"/>
                <a:lightRig rig="threePt" dir="t"/>
              </a:scene3d>
              <a:sp3d contourW="12700"/>
            </a:bodyPr>
            <a:lstStyle/>
            <a:p>
              <a:pPr>
                <a:lnSpc>
                  <a:spcPts val="1900"/>
                </a:lnSpc>
              </a:pPr>
              <a:r>
                <a:rPr lang="zh-CN" altLang="en-US" sz="1200" b="1">
                  <a:solidFill>
                    <a:srgbClr val="323232"/>
                  </a:solidFill>
                </a:rPr>
                <a:t>竞争交易打包权的</a:t>
              </a:r>
              <a:r>
                <a:rPr lang="zh-CN" altLang="en-US" sz="1200" b="1">
                  <a:solidFill>
                    <a:srgbClr val="323232"/>
                  </a:solidFill>
                </a:rPr>
                <a:t>方</a:t>
              </a:r>
              <a:r>
                <a:rPr lang="zh-CN" altLang="en-US" sz="1200" b="1" smtClean="0">
                  <a:solidFill>
                    <a:srgbClr val="323232"/>
                  </a:solidFill>
                </a:rPr>
                <a:t>式：</a:t>
              </a:r>
              <a:endParaRPr lang="en-US" altLang="zh-CN" sz="1200" b="1" smtClean="0">
                <a:solidFill>
                  <a:srgbClr val="323232"/>
                </a:solidFill>
              </a:endParaRPr>
            </a:p>
            <a:p>
              <a:pPr>
                <a:lnSpc>
                  <a:spcPts val="1900"/>
                </a:lnSpc>
              </a:pPr>
              <a:r>
                <a:rPr lang="zh-CN" altLang="en-US" sz="1200" smtClean="0">
                  <a:solidFill>
                    <a:srgbClr val="7F7F7F"/>
                  </a:solidFill>
                </a:rPr>
                <a:t>“</a:t>
              </a:r>
              <a:r>
                <a:rPr lang="zh-CN" altLang="en-US" sz="1200">
                  <a:solidFill>
                    <a:srgbClr val="7F7F7F"/>
                  </a:solidFill>
                </a:rPr>
                <a:t>扔硬币”在实现上是计算机做一次哈希（</a:t>
              </a:r>
              <a:r>
                <a:rPr lang="en-US" altLang="zh-CN" sz="1200">
                  <a:solidFill>
                    <a:srgbClr val="7F7F7F"/>
                  </a:solidFill>
                </a:rPr>
                <a:t>SHA-256</a:t>
              </a:r>
              <a:r>
                <a:rPr lang="zh-CN" altLang="en-US" sz="1200">
                  <a:solidFill>
                    <a:srgbClr val="7F7F7F"/>
                  </a:solidFill>
                </a:rPr>
                <a:t>）运算，并检查运算结果从第一位开始是否有足够多连续的</a:t>
              </a:r>
              <a:r>
                <a:rPr lang="en-US" altLang="zh-CN" sz="1200">
                  <a:solidFill>
                    <a:srgbClr val="7F7F7F"/>
                  </a:solidFill>
                </a:rPr>
                <a:t>0</a:t>
              </a:r>
              <a:r>
                <a:rPr lang="zh-CN" altLang="en-US" sz="1200">
                  <a:solidFill>
                    <a:srgbClr val="7F7F7F"/>
                  </a:solidFill>
                </a:rPr>
                <a:t>（可以简单理解为一次扔</a:t>
              </a:r>
              <a:r>
                <a:rPr lang="en-US" altLang="zh-CN" sz="1200">
                  <a:solidFill>
                    <a:srgbClr val="7F7F7F"/>
                  </a:solidFill>
                </a:rPr>
                <a:t>256</a:t>
              </a:r>
              <a:r>
                <a:rPr lang="zh-CN" altLang="en-US" sz="1200">
                  <a:solidFill>
                    <a:srgbClr val="7F7F7F"/>
                  </a:solidFill>
                </a:rPr>
                <a:t>个硬币，然后看从第一个硬币开始是否有足够多的连续硬币正面）。“扔硬币”获胜的唯一诀窍是提高每秒扔硬币的次数，一个每秒能扔</a:t>
              </a:r>
              <a:r>
                <a:rPr lang="en-US" altLang="zh-CN" sz="1200">
                  <a:solidFill>
                    <a:srgbClr val="7F7F7F"/>
                  </a:solidFill>
                </a:rPr>
                <a:t>100</a:t>
              </a:r>
              <a:r>
                <a:rPr lang="zh-CN" altLang="en-US" sz="1200">
                  <a:solidFill>
                    <a:srgbClr val="7F7F7F"/>
                  </a:solidFill>
                </a:rPr>
                <a:t>亿次硬币（做</a:t>
              </a:r>
              <a:r>
                <a:rPr lang="en-US" altLang="zh-CN" sz="1200">
                  <a:solidFill>
                    <a:srgbClr val="7F7F7F"/>
                  </a:solidFill>
                </a:rPr>
                <a:t>100</a:t>
              </a:r>
              <a:r>
                <a:rPr lang="zh-CN" altLang="en-US" sz="1200">
                  <a:solidFill>
                    <a:srgbClr val="7F7F7F"/>
                  </a:solidFill>
                </a:rPr>
                <a:t>亿次哈希计算）的节点，抢到打包权的概率是每秒扔</a:t>
              </a:r>
              <a:r>
                <a:rPr lang="en-US" altLang="zh-CN" sz="1200">
                  <a:solidFill>
                    <a:srgbClr val="7F7F7F"/>
                  </a:solidFill>
                </a:rPr>
                <a:t>1</a:t>
              </a:r>
              <a:r>
                <a:rPr lang="zh-CN" altLang="en-US" sz="1200">
                  <a:solidFill>
                    <a:srgbClr val="7F7F7F"/>
                  </a:solidFill>
                </a:rPr>
                <a:t>亿次硬币节点的</a:t>
              </a:r>
              <a:r>
                <a:rPr lang="en-US" altLang="zh-CN" sz="1200">
                  <a:solidFill>
                    <a:srgbClr val="7F7F7F"/>
                  </a:solidFill>
                </a:rPr>
                <a:t>100</a:t>
              </a:r>
              <a:r>
                <a:rPr lang="zh-CN" altLang="en-US" sz="1200">
                  <a:solidFill>
                    <a:srgbClr val="7F7F7F"/>
                  </a:solidFill>
                </a:rPr>
                <a:t>倍。</a:t>
              </a:r>
              <a:endParaRPr lang="en-US" altLang="zh-CN" sz="1200" dirty="0">
                <a:solidFill>
                  <a:srgbClr val="7F7F7F"/>
                </a:solidFill>
              </a:endParaRPr>
            </a:p>
          </p:txBody>
        </p:sp>
        <p:sp>
          <p:nvSpPr>
            <p:cNvPr id="26" name="椭圆 19"/>
            <p:cNvSpPr/>
            <p:nvPr/>
          </p:nvSpPr>
          <p:spPr>
            <a:xfrm>
              <a:off x="9613079" y="3449955"/>
              <a:ext cx="526310" cy="54457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什么是比特币</a:t>
            </a:r>
            <a:r>
              <a:rPr lang="zh-CN" altLang="en-US" sz="3200" b="1">
                <a:latin typeface="+mn-ea"/>
              </a:rPr>
              <a:t>挖</a:t>
            </a:r>
            <a:r>
              <a:rPr lang="zh-CN" altLang="en-US" sz="3200" b="1" smtClean="0">
                <a:latin typeface="+mn-ea"/>
              </a:rPr>
              <a:t>矿？</a:t>
            </a:r>
            <a:endParaRPr lang="en-US" sz="3200" b="1" dirty="0">
              <a:latin typeface="+mn-ea"/>
            </a:endParaRPr>
          </a:p>
        </p:txBody>
      </p:sp>
      <p:sp>
        <p:nvSpPr>
          <p:cNvPr id="22" name="灯片编号占位符 21"/>
          <p:cNvSpPr>
            <a:spLocks noGrp="1"/>
          </p:cNvSpPr>
          <p:nvPr>
            <p:ph type="sldNum" sz="quarter" idx="4294967295"/>
          </p:nvPr>
        </p:nvSpPr>
        <p:spPr>
          <a:xfrm>
            <a:off x="890014" y="183151"/>
            <a:ext cx="648153" cy="365125"/>
          </a:xfrm>
        </p:spPr>
        <p:txBody>
          <a:bodyPr/>
          <a:lstStyle/>
          <a:p>
            <a:fld id="{1E5B29A9-5820-46BE-83DA-BE1F926704E3}" type="slidenum">
              <a:rPr lang="zh-CN" altLang="en-US" smtClean="0"/>
              <a:pPr/>
              <a:t>21</a:t>
            </a:fld>
            <a:endParaRPr lang="zh-CN" altLang="en-US" dirty="0"/>
          </a:p>
        </p:txBody>
      </p:sp>
      <p:sp>
        <p:nvSpPr>
          <p:cNvPr id="32" name="文本框 31"/>
          <p:cNvSpPr txBox="1"/>
          <p:nvPr/>
        </p:nvSpPr>
        <p:spPr>
          <a:xfrm>
            <a:off x="8773519" y="3316150"/>
            <a:ext cx="2242165" cy="2932598"/>
          </a:xfrm>
          <a:prstGeom prst="rect">
            <a:avLst/>
          </a:prstGeom>
          <a:noFill/>
        </p:spPr>
        <p:txBody>
          <a:bodyPr wrap="square" rtlCol="0">
            <a:spAutoFit/>
            <a:scene3d>
              <a:camera prst="orthographicFront"/>
              <a:lightRig rig="threePt" dir="t"/>
            </a:scene3d>
            <a:sp3d contourW="12700"/>
          </a:bodyPr>
          <a:lstStyle/>
          <a:p>
            <a:r>
              <a:rPr lang="zh-CN" altLang="en-US" sz="1200" b="1">
                <a:solidFill>
                  <a:srgbClr val="323232"/>
                </a:solidFill>
              </a:rPr>
              <a:t>“挖矿”和“矿工”的</a:t>
            </a:r>
            <a:r>
              <a:rPr lang="zh-CN" altLang="en-US" sz="1200" b="1">
                <a:solidFill>
                  <a:srgbClr val="323232"/>
                </a:solidFill>
              </a:rPr>
              <a:t>由</a:t>
            </a:r>
            <a:r>
              <a:rPr lang="zh-CN" altLang="en-US" sz="1200" b="1" smtClean="0">
                <a:solidFill>
                  <a:srgbClr val="323232"/>
                </a:solidFill>
              </a:rPr>
              <a:t>来：</a:t>
            </a:r>
            <a:endParaRPr lang="en-US" altLang="zh-CN" sz="1200" b="1" smtClean="0">
              <a:solidFill>
                <a:srgbClr val="323232"/>
              </a:solidFill>
            </a:endParaRPr>
          </a:p>
          <a:p>
            <a:pPr>
              <a:lnSpc>
                <a:spcPts val="1900"/>
              </a:lnSpc>
            </a:pPr>
            <a:r>
              <a:rPr lang="zh-CN" altLang="en-US" sz="1200">
                <a:solidFill>
                  <a:srgbClr val="7F7F7F"/>
                </a:solidFill>
              </a:rPr>
              <a:t>节</a:t>
            </a:r>
            <a:r>
              <a:rPr lang="zh-CN" altLang="en-US" sz="1200">
                <a:solidFill>
                  <a:srgbClr val="7F7F7F"/>
                </a:solidFill>
              </a:rPr>
              <a:t>点大量进行哈希计算需要计算机设备，并消耗大量电力，这个过程在本质上和金矿挖矿很相似（通过挖矿设备，消耗能源换取黄金）。比特币总量恒定，产量越来越少的产生方式也和黄金很相似。因此人们形象地将比特币抢打包权的过程称为挖矿（</a:t>
            </a:r>
            <a:r>
              <a:rPr lang="en-US" altLang="zh-CN" sz="1200">
                <a:solidFill>
                  <a:srgbClr val="7F7F7F"/>
                </a:solidFill>
              </a:rPr>
              <a:t>mine</a:t>
            </a:r>
            <a:r>
              <a:rPr lang="zh-CN" altLang="en-US" sz="1200">
                <a:solidFill>
                  <a:srgbClr val="7F7F7F"/>
                </a:solidFill>
              </a:rPr>
              <a:t>），将抢打包权的比特币节点称为矿工（</a:t>
            </a:r>
            <a:r>
              <a:rPr lang="en-US" altLang="zh-CN" sz="1200">
                <a:solidFill>
                  <a:srgbClr val="7F7F7F"/>
                </a:solidFill>
              </a:rPr>
              <a:t>miner</a:t>
            </a:r>
            <a:r>
              <a:rPr lang="zh-CN" altLang="en-US" sz="1200">
                <a:solidFill>
                  <a:srgbClr val="7F7F7F"/>
                </a:solidFill>
              </a:rPr>
              <a:t>）。</a:t>
            </a:r>
            <a:endParaRPr lang="en-US" altLang="zh-CN" sz="1200">
              <a:solidFill>
                <a:srgbClr val="7F7F7F"/>
              </a:solidFill>
            </a:endParaRPr>
          </a:p>
        </p:txBody>
      </p:sp>
    </p:spTree>
    <p:extLst>
      <p:ext uri="{BB962C8B-B14F-4D97-AF65-F5344CB8AC3E}">
        <p14:creationId xmlns:p14="http://schemas.microsoft.com/office/powerpoint/2010/main" val="1183652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53109" y="2309586"/>
            <a:ext cx="2736718" cy="3094776"/>
            <a:chOff x="5394700" y="1317507"/>
            <a:chExt cx="2444433" cy="3094776"/>
          </a:xfrm>
        </p:grpSpPr>
        <p:sp>
          <p:nvSpPr>
            <p:cNvPr id="19" name="TextBox 19"/>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a:latin typeface="+mn-ea"/>
                </a:rPr>
                <a:t>如何交易：</a:t>
              </a:r>
              <a:endParaRPr lang="en-US" sz="2000" b="1" dirty="0">
                <a:latin typeface="+mn-ea"/>
              </a:endParaRPr>
            </a:p>
          </p:txBody>
        </p:sp>
        <p:sp>
          <p:nvSpPr>
            <p:cNvPr id="20" name="文本框 19"/>
            <p:cNvSpPr txBox="1"/>
            <p:nvPr/>
          </p:nvSpPr>
          <p:spPr>
            <a:xfrm>
              <a:off x="5394701" y="1734627"/>
              <a:ext cx="2286776" cy="267765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smtClean="0">
                  <a:solidFill>
                    <a:schemeClr val="bg1">
                      <a:lumMod val="50000"/>
                    </a:schemeClr>
                  </a:solidFill>
                </a:rPr>
                <a:t>每</a:t>
              </a:r>
              <a:r>
                <a:rPr lang="zh-CN" altLang="en-US" sz="1400">
                  <a:solidFill>
                    <a:schemeClr val="bg1">
                      <a:lumMod val="50000"/>
                    </a:schemeClr>
                  </a:solidFill>
                </a:rPr>
                <a:t>一位所有者（</a:t>
              </a:r>
              <a:r>
                <a:rPr lang="en-US" altLang="zh-CN" sz="1400">
                  <a:solidFill>
                    <a:schemeClr val="bg1">
                      <a:lumMod val="50000"/>
                    </a:schemeClr>
                  </a:solidFill>
                </a:rPr>
                <a:t>A</a:t>
              </a:r>
              <a:r>
                <a:rPr lang="zh-CN" altLang="en-US" sz="1400">
                  <a:solidFill>
                    <a:schemeClr val="bg1">
                      <a:lumMod val="50000"/>
                    </a:schemeClr>
                  </a:solidFill>
                </a:rPr>
                <a:t>）利用他的</a:t>
              </a:r>
              <a:r>
                <a:rPr lang="zh-CN" altLang="en-US" sz="1400" b="1">
                  <a:solidFill>
                    <a:schemeClr val="bg1">
                      <a:lumMod val="50000"/>
                    </a:schemeClr>
                  </a:solidFill>
                </a:rPr>
                <a:t>私钥</a:t>
              </a:r>
              <a:r>
                <a:rPr lang="zh-CN" altLang="en-US" sz="1400">
                  <a:solidFill>
                    <a:schemeClr val="bg1">
                      <a:lumMod val="50000"/>
                    </a:schemeClr>
                  </a:solidFill>
                </a:rPr>
                <a:t>对</a:t>
              </a:r>
              <a:r>
                <a:rPr lang="zh-CN" altLang="en-US" sz="1400" b="1">
                  <a:solidFill>
                    <a:schemeClr val="bg1">
                      <a:lumMod val="50000"/>
                    </a:schemeClr>
                  </a:solidFill>
                </a:rPr>
                <a:t>前一次交易</a:t>
              </a:r>
              <a:r>
                <a:rPr lang="en-US" altLang="zh-CN" sz="1400" b="1">
                  <a:solidFill>
                    <a:schemeClr val="bg1">
                      <a:lumMod val="50000"/>
                    </a:schemeClr>
                  </a:solidFill>
                </a:rPr>
                <a:t>T1</a:t>
              </a:r>
              <a:r>
                <a:rPr lang="zh-CN" altLang="en-US" sz="1400">
                  <a:solidFill>
                    <a:schemeClr val="bg1">
                      <a:lumMod val="50000"/>
                    </a:schemeClr>
                  </a:solidFill>
                </a:rPr>
                <a:t>和下一位所有者（</a:t>
              </a:r>
              <a:r>
                <a:rPr lang="en-US" altLang="zh-CN" sz="1400">
                  <a:solidFill>
                    <a:schemeClr val="bg1">
                      <a:lumMod val="50000"/>
                    </a:schemeClr>
                  </a:solidFill>
                </a:rPr>
                <a:t>B</a:t>
              </a:r>
              <a:r>
                <a:rPr lang="zh-CN" altLang="en-US" sz="1400">
                  <a:solidFill>
                    <a:schemeClr val="bg1">
                      <a:lumMod val="50000"/>
                    </a:schemeClr>
                  </a:solidFill>
                </a:rPr>
                <a:t>）的</a:t>
              </a:r>
              <a:r>
                <a:rPr lang="zh-CN" altLang="en-US" sz="1400" b="1">
                  <a:solidFill>
                    <a:schemeClr val="bg1">
                      <a:lumMod val="50000"/>
                    </a:schemeClr>
                  </a:solidFill>
                </a:rPr>
                <a:t>公</a:t>
              </a:r>
              <a:r>
                <a:rPr lang="zh-CN" altLang="en-US" sz="1400" b="1" smtClean="0">
                  <a:solidFill>
                    <a:schemeClr val="bg1">
                      <a:lumMod val="50000"/>
                    </a:schemeClr>
                  </a:solidFill>
                </a:rPr>
                <a:t>钥</a:t>
              </a:r>
              <a:r>
                <a:rPr lang="zh-CN" altLang="en-US" sz="1400" smtClean="0">
                  <a:solidFill>
                    <a:schemeClr val="bg1">
                      <a:lumMod val="50000"/>
                    </a:schemeClr>
                  </a:solidFill>
                </a:rPr>
                <a:t>（地</a:t>
              </a:r>
              <a:r>
                <a:rPr lang="zh-CN" altLang="en-US" sz="1400">
                  <a:solidFill>
                    <a:schemeClr val="bg1">
                      <a:lumMod val="50000"/>
                    </a:schemeClr>
                  </a:solidFill>
                </a:rPr>
                <a:t>址）签署一个随机散列的数字签名，</a:t>
              </a:r>
              <a:r>
                <a:rPr lang="en-US" altLang="zh-CN" sz="1400">
                  <a:solidFill>
                    <a:schemeClr val="bg1">
                      <a:lumMod val="50000"/>
                    </a:schemeClr>
                  </a:solidFill>
                </a:rPr>
                <a:t>A</a:t>
              </a:r>
              <a:r>
                <a:rPr lang="zh-CN" altLang="en-US" sz="1400">
                  <a:solidFill>
                    <a:schemeClr val="bg1">
                      <a:lumMod val="50000"/>
                    </a:schemeClr>
                  </a:solidFill>
                </a:rPr>
                <a:t>将此数据签名制作为交易单</a:t>
              </a:r>
              <a:r>
                <a:rPr lang="en-US" altLang="zh-CN" sz="1400">
                  <a:solidFill>
                    <a:schemeClr val="bg1">
                      <a:lumMod val="50000"/>
                    </a:schemeClr>
                  </a:solidFill>
                </a:rPr>
                <a:t>T2</a:t>
              </a:r>
              <a:r>
                <a:rPr lang="zh-CN" altLang="en-US" sz="1400">
                  <a:solidFill>
                    <a:schemeClr val="bg1">
                      <a:lumMod val="50000"/>
                    </a:schemeClr>
                  </a:solidFill>
                </a:rPr>
                <a:t>并将其（交易</a:t>
              </a:r>
              <a:r>
                <a:rPr lang="zh-CN" altLang="en-US" sz="1400">
                  <a:solidFill>
                    <a:schemeClr val="bg1">
                      <a:lumMod val="50000"/>
                    </a:schemeClr>
                  </a:solidFill>
                </a:rPr>
                <a:t>单</a:t>
              </a:r>
              <a:r>
                <a:rPr lang="en-US" altLang="zh-CN" sz="1400" smtClean="0">
                  <a:solidFill>
                    <a:schemeClr val="bg1">
                      <a:lumMod val="50000"/>
                    </a:schemeClr>
                  </a:solidFill>
                </a:rPr>
                <a:t>T2</a:t>
              </a:r>
              <a:r>
                <a:rPr lang="zh-CN" altLang="en-US" sz="1400" smtClean="0">
                  <a:solidFill>
                    <a:schemeClr val="bg1">
                      <a:lumMod val="50000"/>
                    </a:schemeClr>
                  </a:solidFill>
                </a:rPr>
                <a:t>）广</a:t>
              </a:r>
              <a:r>
                <a:rPr lang="zh-CN" altLang="en-US" sz="1400">
                  <a:solidFill>
                    <a:schemeClr val="bg1">
                      <a:lumMod val="50000"/>
                    </a:schemeClr>
                  </a:solidFill>
                </a:rPr>
                <a:t>播全网，电子货币就发送给了下一位所有者。</a:t>
              </a:r>
              <a:endParaRPr lang="zh-CN" altLang="en-US" sz="1400" dirty="0">
                <a:solidFill>
                  <a:schemeClr val="bg1">
                    <a:lumMod val="50000"/>
                  </a:schemeClr>
                </a:solidFill>
              </a:endParaRPr>
            </a:p>
          </p:txBody>
        </p:sp>
      </p:grpSp>
      <p:grpSp>
        <p:nvGrpSpPr>
          <p:cNvPr id="45" name="组合 44"/>
          <p:cNvGrpSpPr/>
          <p:nvPr/>
        </p:nvGrpSpPr>
        <p:grpSpPr>
          <a:xfrm>
            <a:off x="8432076" y="2234928"/>
            <a:ext cx="3321775" cy="523220"/>
            <a:chOff x="8432075" y="2234928"/>
            <a:chExt cx="2776809" cy="523220"/>
          </a:xfrm>
        </p:grpSpPr>
        <p:grpSp>
          <p:nvGrpSpPr>
            <p:cNvPr id="33" name="组合 32"/>
            <p:cNvGrpSpPr/>
            <p:nvPr/>
          </p:nvGrpSpPr>
          <p:grpSpPr>
            <a:xfrm>
              <a:off x="8432075" y="2261165"/>
              <a:ext cx="363993" cy="435428"/>
              <a:chOff x="8533675" y="5262836"/>
              <a:chExt cx="363993" cy="435428"/>
            </a:xfrm>
          </p:grpSpPr>
          <p:sp>
            <p:nvSpPr>
              <p:cNvPr id="34" name="矩形: 圆角 33"/>
              <p:cNvSpPr/>
              <p:nvPr/>
            </p:nvSpPr>
            <p:spPr>
              <a:xfrm>
                <a:off x="8533675" y="5262836"/>
                <a:ext cx="363993"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椭圆 7"/>
              <p:cNvSpPr/>
              <p:nvPr/>
            </p:nvSpPr>
            <p:spPr>
              <a:xfrm>
                <a:off x="8652834" y="5362849"/>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文本框 20"/>
            <p:cNvSpPr txBox="1"/>
            <p:nvPr/>
          </p:nvSpPr>
          <p:spPr>
            <a:xfrm>
              <a:off x="8940336" y="2234928"/>
              <a:ext cx="2268548" cy="523220"/>
            </a:xfrm>
            <a:prstGeom prst="rect">
              <a:avLst/>
            </a:prstGeom>
            <a:noFill/>
          </p:spPr>
          <p:txBody>
            <a:bodyPr wrap="square" rtlCol="0">
              <a:spAutoFit/>
              <a:scene3d>
                <a:camera prst="orthographicFront"/>
                <a:lightRig rig="threePt" dir="t"/>
              </a:scene3d>
              <a:sp3d contourW="12700"/>
            </a:bodyPr>
            <a:lstStyle/>
            <a:p>
              <a:r>
                <a:rPr lang="zh-CN" altLang="en-US" sz="1400" b="1">
                  <a:solidFill>
                    <a:schemeClr val="bg1">
                      <a:lumMod val="50000"/>
                    </a:schemeClr>
                  </a:solidFill>
                </a:rPr>
                <a:t>交易发起者的私钥：</a:t>
              </a:r>
              <a:r>
                <a:rPr lang="zh-CN" altLang="en-US" sz="1400">
                  <a:solidFill>
                    <a:schemeClr val="bg1">
                      <a:lumMod val="50000"/>
                    </a:schemeClr>
                  </a:solidFill>
                </a:rPr>
                <a:t>私钥为个人所知，他人无从知晓。</a:t>
              </a:r>
              <a:endParaRPr lang="en-US" altLang="zh-CN" sz="1400" dirty="0">
                <a:solidFill>
                  <a:schemeClr val="bg1">
                    <a:lumMod val="50000"/>
                  </a:schemeClr>
                </a:solidFill>
              </a:endParaRPr>
            </a:p>
          </p:txBody>
        </p:sp>
      </p:grpSp>
      <p:grpSp>
        <p:nvGrpSpPr>
          <p:cNvPr id="46" name="组合 45"/>
          <p:cNvGrpSpPr/>
          <p:nvPr/>
        </p:nvGrpSpPr>
        <p:grpSpPr>
          <a:xfrm>
            <a:off x="8432074" y="3226811"/>
            <a:ext cx="3531326" cy="954107"/>
            <a:chOff x="8432074" y="3226811"/>
            <a:chExt cx="3531326" cy="954107"/>
          </a:xfrm>
        </p:grpSpPr>
        <p:grpSp>
          <p:nvGrpSpPr>
            <p:cNvPr id="36" name="组合 35"/>
            <p:cNvGrpSpPr/>
            <p:nvPr/>
          </p:nvGrpSpPr>
          <p:grpSpPr>
            <a:xfrm>
              <a:off x="8432074" y="3241598"/>
              <a:ext cx="435428" cy="435428"/>
              <a:chOff x="8533674" y="5262836"/>
              <a:chExt cx="435428" cy="435428"/>
            </a:xfrm>
          </p:grpSpPr>
          <p:sp>
            <p:nvSpPr>
              <p:cNvPr id="37" name="矩形: 圆角 36"/>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10"/>
              <p:cNvSpPr/>
              <p:nvPr/>
            </p:nvSpPr>
            <p:spPr>
              <a:xfrm>
                <a:off x="8637634" y="5362849"/>
                <a:ext cx="227507" cy="23540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2" name="文本框 21"/>
            <p:cNvSpPr txBox="1"/>
            <p:nvPr/>
          </p:nvSpPr>
          <p:spPr>
            <a:xfrm>
              <a:off x="9040086" y="3226811"/>
              <a:ext cx="2923314" cy="954107"/>
            </a:xfrm>
            <a:prstGeom prst="rect">
              <a:avLst/>
            </a:prstGeom>
            <a:noFill/>
          </p:spPr>
          <p:txBody>
            <a:bodyPr wrap="square" rtlCol="0">
              <a:spAutoFit/>
              <a:scene3d>
                <a:camera prst="orthographicFront"/>
                <a:lightRig rig="threePt" dir="t"/>
              </a:scene3d>
              <a:sp3d contourW="12700"/>
            </a:bodyPr>
            <a:lstStyle/>
            <a:p>
              <a:r>
                <a:rPr lang="zh-CN" altLang="en-US" sz="1400" b="1">
                  <a:solidFill>
                    <a:schemeClr val="bg1">
                      <a:lumMod val="50000"/>
                    </a:schemeClr>
                  </a:solidFill>
                </a:rPr>
                <a:t>前一次交易：</a:t>
              </a:r>
              <a:r>
                <a:rPr lang="zh-CN" altLang="en-US" sz="1400">
                  <a:solidFill>
                    <a:schemeClr val="bg1">
                      <a:lumMod val="50000"/>
                    </a:schemeClr>
                  </a:solidFill>
                </a:rPr>
                <a:t>前一次交易数据说明了该次交易的货币的来源（这部分货币是怎么到当前发起人这里来的）。</a:t>
              </a:r>
              <a:endParaRPr lang="en-US" altLang="zh-CN" sz="1400" dirty="0">
                <a:solidFill>
                  <a:schemeClr val="bg1">
                    <a:lumMod val="50000"/>
                  </a:schemeClr>
                </a:solidFill>
              </a:endParaRPr>
            </a:p>
          </p:txBody>
        </p:sp>
      </p:grpSp>
      <p:grpSp>
        <p:nvGrpSpPr>
          <p:cNvPr id="47" name="组合 46"/>
          <p:cNvGrpSpPr/>
          <p:nvPr/>
        </p:nvGrpSpPr>
        <p:grpSpPr>
          <a:xfrm>
            <a:off x="8432074" y="4213551"/>
            <a:ext cx="3397976" cy="738664"/>
            <a:chOff x="8432074" y="4213551"/>
            <a:chExt cx="3397976" cy="738664"/>
          </a:xfrm>
        </p:grpSpPr>
        <p:grpSp>
          <p:nvGrpSpPr>
            <p:cNvPr id="39" name="组合 38"/>
            <p:cNvGrpSpPr/>
            <p:nvPr/>
          </p:nvGrpSpPr>
          <p:grpSpPr>
            <a:xfrm>
              <a:off x="8432074" y="4222031"/>
              <a:ext cx="435428" cy="435428"/>
              <a:chOff x="8533674" y="5262836"/>
              <a:chExt cx="435428" cy="435428"/>
            </a:xfrm>
          </p:grpSpPr>
          <p:sp>
            <p:nvSpPr>
              <p:cNvPr id="40" name="矩形: 圆角 39"/>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13"/>
              <p:cNvSpPr/>
              <p:nvPr/>
            </p:nvSpPr>
            <p:spPr>
              <a:xfrm>
                <a:off x="8649173" y="5362849"/>
                <a:ext cx="204430" cy="235402"/>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3" name="文本框 22"/>
            <p:cNvSpPr txBox="1"/>
            <p:nvPr/>
          </p:nvSpPr>
          <p:spPr>
            <a:xfrm>
              <a:off x="9040086" y="4213551"/>
              <a:ext cx="2789964" cy="738664"/>
            </a:xfrm>
            <a:prstGeom prst="rect">
              <a:avLst/>
            </a:prstGeom>
            <a:noFill/>
          </p:spPr>
          <p:txBody>
            <a:bodyPr wrap="square" rtlCol="0">
              <a:spAutoFit/>
              <a:scene3d>
                <a:camera prst="orthographicFront"/>
                <a:lightRig rig="threePt" dir="t"/>
              </a:scene3d>
              <a:sp3d contourW="12700"/>
            </a:bodyPr>
            <a:lstStyle/>
            <a:p>
              <a:r>
                <a:rPr lang="zh-CN" altLang="en-US" sz="1400" b="1">
                  <a:solidFill>
                    <a:schemeClr val="bg1">
                      <a:lumMod val="50000"/>
                    </a:schemeClr>
                  </a:solidFill>
                </a:rPr>
                <a:t>下一位所有者的公钥：</a:t>
              </a:r>
              <a:r>
                <a:rPr lang="zh-CN" altLang="en-US" sz="1400">
                  <a:solidFill>
                    <a:schemeClr val="bg1">
                      <a:lumMod val="50000"/>
                    </a:schemeClr>
                  </a:solidFill>
                </a:rPr>
                <a:t>即交易接收方的地址，此数据说明了当前交易的目标是谁。</a:t>
              </a:r>
              <a:endParaRPr lang="en-US" altLang="zh-CN" sz="1400" dirty="0">
                <a:solidFill>
                  <a:schemeClr val="bg1">
                    <a:lumMod val="50000"/>
                  </a:schemeClr>
                </a:solidFill>
              </a:endParaRPr>
            </a:p>
          </p:txBody>
        </p:sp>
      </p:grpSp>
      <p:grpSp>
        <p:nvGrpSpPr>
          <p:cNvPr id="48" name="组合 47"/>
          <p:cNvGrpSpPr/>
          <p:nvPr/>
        </p:nvGrpSpPr>
        <p:grpSpPr>
          <a:xfrm>
            <a:off x="8432074" y="5189115"/>
            <a:ext cx="3397976" cy="1169551"/>
            <a:chOff x="8432074" y="5189115"/>
            <a:chExt cx="3397976" cy="1169551"/>
          </a:xfrm>
        </p:grpSpPr>
        <p:grpSp>
          <p:nvGrpSpPr>
            <p:cNvPr id="42" name="组合 41"/>
            <p:cNvGrpSpPr/>
            <p:nvPr/>
          </p:nvGrpSpPr>
          <p:grpSpPr>
            <a:xfrm>
              <a:off x="8432074" y="5202464"/>
              <a:ext cx="435428" cy="435428"/>
              <a:chOff x="8533674" y="5262836"/>
              <a:chExt cx="435428" cy="435428"/>
            </a:xfrm>
          </p:grpSpPr>
          <p:sp>
            <p:nvSpPr>
              <p:cNvPr id="43" name="矩形: 圆角 42"/>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16"/>
              <p:cNvSpPr/>
              <p:nvPr/>
            </p:nvSpPr>
            <p:spPr>
              <a:xfrm>
                <a:off x="8633687" y="5370367"/>
                <a:ext cx="235402" cy="220365"/>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4" name="文本框 23"/>
            <p:cNvSpPr txBox="1"/>
            <p:nvPr/>
          </p:nvSpPr>
          <p:spPr>
            <a:xfrm>
              <a:off x="9040086" y="5189115"/>
              <a:ext cx="2789964" cy="1169551"/>
            </a:xfrm>
            <a:prstGeom prst="rect">
              <a:avLst/>
            </a:prstGeom>
            <a:noFill/>
          </p:spPr>
          <p:txBody>
            <a:bodyPr wrap="square" rtlCol="0">
              <a:spAutoFit/>
              <a:scene3d>
                <a:camera prst="orthographicFront"/>
                <a:lightRig rig="threePt" dir="t"/>
              </a:scene3d>
              <a:sp3d contourW="12700"/>
            </a:bodyPr>
            <a:lstStyle/>
            <a:p>
              <a:r>
                <a:rPr lang="zh-CN" altLang="en-US" sz="1400" b="1">
                  <a:solidFill>
                    <a:schemeClr val="bg1">
                      <a:lumMod val="50000"/>
                    </a:schemeClr>
                  </a:solidFill>
                </a:rPr>
                <a:t>数字签名：</a:t>
              </a:r>
              <a:r>
                <a:rPr lang="zh-CN" altLang="en-US" sz="1400">
                  <a:solidFill>
                    <a:schemeClr val="bg1">
                      <a:lumMod val="50000"/>
                    </a:schemeClr>
                  </a:solidFill>
                </a:rPr>
                <a:t>发起方将前一次交易数据和接收方公钥连接起来并对其求</a:t>
              </a:r>
              <a:r>
                <a:rPr lang="en-US" altLang="zh-CN" sz="1400">
                  <a:solidFill>
                    <a:schemeClr val="bg1">
                      <a:lumMod val="50000"/>
                    </a:schemeClr>
                  </a:solidFill>
                </a:rPr>
                <a:t>Hash</a:t>
              </a:r>
              <a:r>
                <a:rPr lang="zh-CN" altLang="en-US" sz="1400">
                  <a:solidFill>
                    <a:schemeClr val="bg1">
                      <a:lumMod val="50000"/>
                    </a:schemeClr>
                  </a:solidFill>
                </a:rPr>
                <a:t>值</a:t>
              </a:r>
              <a:r>
                <a:rPr lang="en-US" altLang="zh-CN" sz="1400">
                  <a:solidFill>
                    <a:schemeClr val="bg1">
                      <a:lumMod val="50000"/>
                    </a:schemeClr>
                  </a:solidFill>
                </a:rPr>
                <a:t>x</a:t>
              </a:r>
              <a:r>
                <a:rPr lang="zh-CN" altLang="en-US" sz="1400">
                  <a:solidFill>
                    <a:schemeClr val="bg1">
                      <a:lumMod val="50000"/>
                    </a:schemeClr>
                  </a:solidFill>
                </a:rPr>
                <a:t>，再利用自己的私钥对</a:t>
              </a:r>
              <a:r>
                <a:rPr lang="en-US" altLang="zh-CN" sz="1400">
                  <a:solidFill>
                    <a:schemeClr val="bg1">
                      <a:lumMod val="50000"/>
                    </a:schemeClr>
                  </a:solidFill>
                </a:rPr>
                <a:t>x</a:t>
              </a:r>
              <a:r>
                <a:rPr lang="zh-CN" altLang="en-US" sz="1400">
                  <a:solidFill>
                    <a:schemeClr val="bg1">
                      <a:lumMod val="50000"/>
                    </a:schemeClr>
                  </a:solidFill>
                </a:rPr>
                <a:t>加密，便得到了这份数字签名。</a:t>
              </a:r>
              <a:endParaRPr lang="en-US" altLang="zh-CN" sz="1400" dirty="0">
                <a:solidFill>
                  <a:schemeClr val="bg1">
                    <a:lumMod val="50000"/>
                  </a:schemeClr>
                </a:solidFill>
              </a:endParaRPr>
            </a:p>
          </p:txBody>
        </p:sp>
      </p:grpSp>
      <p:sp>
        <p:nvSpPr>
          <p:cNvPr id="25"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smtClean="0">
                <a:latin typeface="+mn-ea"/>
              </a:rPr>
              <a:t>交易过程</a:t>
            </a:r>
            <a:endParaRPr lang="en-US" sz="3200" b="1" dirty="0">
              <a:latin typeface="+mn-ea"/>
            </a:endParaRPr>
          </a:p>
        </p:txBody>
      </p:sp>
      <p:pic>
        <p:nvPicPr>
          <p:cNvPr id="32" name="图片占位符 31"/>
          <p:cNvPicPr>
            <a:picLocks noGrp="1" noChangeAspect="1"/>
          </p:cNvPicPr>
          <p:nvPr>
            <p:ph type="pic" sz="quarter" idx="11"/>
          </p:nvPr>
        </p:nvPicPr>
        <p:blipFill>
          <a:blip r:embed="rId3" cstate="print">
            <a:grayscl/>
            <a:extLst>
              <a:ext uri="{28A0092B-C50C-407E-A947-70E740481C1C}">
                <a14:useLocalDpi xmlns:a14="http://schemas.microsoft.com/office/drawing/2010/main" val="0"/>
              </a:ext>
            </a:extLst>
          </a:blip>
          <a:srcRect l="15142" r="15142"/>
          <a:stretch>
            <a:fillRect/>
          </a:stretch>
        </p:blipFill>
        <p:spPr/>
      </p:pic>
      <p:sp>
        <p:nvSpPr>
          <p:cNvPr id="30" name="灯片编号占位符 29"/>
          <p:cNvSpPr>
            <a:spLocks noGrp="1"/>
          </p:cNvSpPr>
          <p:nvPr>
            <p:ph type="sldNum" sz="quarter" idx="4294967295"/>
          </p:nvPr>
        </p:nvSpPr>
        <p:spPr>
          <a:xfrm>
            <a:off x="885372" y="181048"/>
            <a:ext cx="648153" cy="365125"/>
          </a:xfrm>
        </p:spPr>
        <p:txBody>
          <a:bodyPr/>
          <a:lstStyle/>
          <a:p>
            <a:fld id="{1E5B29A9-5820-46BE-83DA-BE1F926704E3}" type="slidenum">
              <a:rPr lang="zh-CN" altLang="en-US" smtClean="0"/>
              <a:pPr/>
              <a:t>22</a:t>
            </a:fld>
            <a:endParaRPr lang="zh-CN" altLang="en-US" dirty="0"/>
          </a:p>
        </p:txBody>
      </p:sp>
    </p:spTree>
    <p:extLst>
      <p:ext uri="{BB962C8B-B14F-4D97-AF65-F5344CB8AC3E}">
        <p14:creationId xmlns:p14="http://schemas.microsoft.com/office/powerpoint/2010/main" val="735277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fill="hold"/>
                                        <p:tgtEl>
                                          <p:spTgt spid="48"/>
                                        </p:tgtEl>
                                        <p:attrNameLst>
                                          <p:attrName>ppt_x</p:attrName>
                                        </p:attrNameLst>
                                      </p:cBhvr>
                                      <p:tavLst>
                                        <p:tav tm="0">
                                          <p:val>
                                            <p:strVal val="#ppt_x"/>
                                          </p:val>
                                        </p:tav>
                                        <p:tav tm="100000">
                                          <p:val>
                                            <p:strVal val="#ppt_x"/>
                                          </p:val>
                                        </p:tav>
                                      </p:tavLst>
                                    </p:anim>
                                    <p:anim calcmode="lin" valueType="num">
                                      <p:cBhvr additive="base">
                                        <p:cTn id="3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29"/>
          <p:cNvSpPr>
            <a:spLocks noGrp="1"/>
          </p:cNvSpPr>
          <p:nvPr>
            <p:ph type="sldNum" sz="quarter" idx="4294967295"/>
          </p:nvPr>
        </p:nvSpPr>
        <p:spPr>
          <a:xfrm>
            <a:off x="885372" y="181048"/>
            <a:ext cx="648153" cy="365125"/>
          </a:xfrm>
        </p:spPr>
        <p:txBody>
          <a:bodyPr/>
          <a:lstStyle/>
          <a:p>
            <a:fld id="{1E5B29A9-5820-46BE-83DA-BE1F926704E3}" type="slidenum">
              <a:rPr lang="zh-CN" altLang="en-US" smtClean="0"/>
              <a:pPr/>
              <a:t>23</a:t>
            </a:fld>
            <a:endParaRPr lang="zh-CN" altLang="en-US" dirty="0"/>
          </a:p>
        </p:txBody>
      </p:sp>
      <p:pic>
        <p:nvPicPr>
          <p:cNvPr id="29" name="图片 8" descr="QQ截图2013112321561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3525" y="882465"/>
            <a:ext cx="8610600" cy="573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414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306748" y="1818842"/>
            <a:ext cx="5732852" cy="4524315"/>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b="1" smtClean="0">
                <a:solidFill>
                  <a:srgbClr val="323232"/>
                </a:solidFill>
              </a:rPr>
              <a:t>挖矿设备的演变：</a:t>
            </a:r>
            <a:endParaRPr lang="en-US" altLang="zh-CN" sz="1600" b="1" smtClean="0">
              <a:solidFill>
                <a:srgbClr val="323232"/>
              </a:solidFill>
            </a:endParaRPr>
          </a:p>
          <a:p>
            <a:pPr>
              <a:lnSpc>
                <a:spcPct val="150000"/>
              </a:lnSpc>
            </a:pPr>
            <a:r>
              <a:rPr lang="zh-CN" altLang="en-US" sz="1200" smtClean="0">
                <a:solidFill>
                  <a:schemeClr val="bg1">
                    <a:lumMod val="50000"/>
                  </a:schemeClr>
                </a:solidFill>
              </a:rPr>
              <a:t>①</a:t>
            </a:r>
            <a:r>
              <a:rPr lang="zh-CN" altLang="en-US" sz="1200" b="1" smtClean="0">
                <a:solidFill>
                  <a:srgbClr val="323232"/>
                </a:solidFill>
              </a:rPr>
              <a:t> </a:t>
            </a:r>
            <a:r>
              <a:rPr lang="en-US" altLang="zh-CN" sz="1200" b="1">
                <a:solidFill>
                  <a:srgbClr val="323232"/>
                </a:solidFill>
              </a:rPr>
              <a:t>CPU</a:t>
            </a:r>
            <a:r>
              <a:rPr lang="zh-CN" altLang="en-US" sz="1200" b="1">
                <a:solidFill>
                  <a:srgbClr val="323232"/>
                </a:solidFill>
              </a:rPr>
              <a:t>：</a:t>
            </a:r>
            <a:r>
              <a:rPr lang="zh-CN" altLang="en-US" sz="1200">
                <a:solidFill>
                  <a:schemeClr val="bg1">
                    <a:lumMod val="50000"/>
                  </a:schemeClr>
                </a:solidFill>
              </a:rPr>
              <a:t>最早的矿工使用</a:t>
            </a:r>
            <a:r>
              <a:rPr lang="en-US" altLang="zh-CN" sz="1200">
                <a:solidFill>
                  <a:schemeClr val="bg1">
                    <a:lumMod val="50000"/>
                  </a:schemeClr>
                </a:solidFill>
              </a:rPr>
              <a:t>CPU</a:t>
            </a:r>
            <a:r>
              <a:rPr lang="zh-CN" altLang="en-US" sz="1200">
                <a:solidFill>
                  <a:schemeClr val="bg1">
                    <a:lumMod val="50000"/>
                  </a:schemeClr>
                </a:solidFill>
              </a:rPr>
              <a:t>进行</a:t>
            </a:r>
            <a:r>
              <a:rPr lang="zh-CN" altLang="en-US" sz="1200">
                <a:solidFill>
                  <a:schemeClr val="bg1">
                    <a:lumMod val="50000"/>
                  </a:schemeClr>
                </a:solidFill>
              </a:rPr>
              <a:t>挖</a:t>
            </a:r>
            <a:r>
              <a:rPr lang="zh-CN" altLang="en-US" sz="1200" smtClean="0">
                <a:solidFill>
                  <a:schemeClr val="bg1">
                    <a:lumMod val="50000"/>
                  </a:schemeClr>
                </a:solidFill>
              </a:rPr>
              <a:t>矿。</a:t>
            </a:r>
            <a:endParaRPr lang="en-US" altLang="zh-CN" sz="1200" smtClean="0">
              <a:solidFill>
                <a:schemeClr val="bg1">
                  <a:lumMod val="50000"/>
                </a:schemeClr>
              </a:solidFill>
            </a:endParaRPr>
          </a:p>
          <a:p>
            <a:pPr>
              <a:lnSpc>
                <a:spcPct val="150000"/>
              </a:lnSpc>
            </a:pPr>
            <a:r>
              <a:rPr lang="zh-CN" altLang="en-US" sz="1200">
                <a:solidFill>
                  <a:schemeClr val="bg1">
                    <a:lumMod val="50000"/>
                  </a:schemeClr>
                </a:solidFill>
              </a:rPr>
              <a:t>② </a:t>
            </a:r>
            <a:r>
              <a:rPr lang="zh-CN" altLang="en-US" sz="1200" b="1">
                <a:solidFill>
                  <a:srgbClr val="323232"/>
                </a:solidFill>
              </a:rPr>
              <a:t>显卡矿机：</a:t>
            </a:r>
            <a:r>
              <a:rPr lang="zh-CN" altLang="en-US" sz="1200">
                <a:solidFill>
                  <a:schemeClr val="bg1">
                    <a:lumMod val="50000"/>
                  </a:schemeClr>
                </a:solidFill>
              </a:rPr>
              <a:t>显卡有数百个计算核心（流处理器），因此速度相当于数百个</a:t>
            </a:r>
            <a:r>
              <a:rPr lang="en-US" altLang="zh-CN" sz="1200">
                <a:solidFill>
                  <a:schemeClr val="bg1">
                    <a:lumMod val="50000"/>
                  </a:schemeClr>
                </a:solidFill>
              </a:rPr>
              <a:t>CPU</a:t>
            </a:r>
            <a:r>
              <a:rPr lang="zh-CN" altLang="en-US" sz="1200">
                <a:solidFill>
                  <a:schemeClr val="bg1">
                    <a:lumMod val="50000"/>
                  </a:schemeClr>
                </a:solidFill>
              </a:rPr>
              <a:t>，挖矿速度在百</a:t>
            </a:r>
            <a:r>
              <a:rPr lang="en-US" altLang="zh-CN" sz="1200">
                <a:solidFill>
                  <a:schemeClr val="bg1">
                    <a:lumMod val="50000"/>
                  </a:schemeClr>
                </a:solidFill>
              </a:rPr>
              <a:t>M</a:t>
            </a:r>
            <a:r>
              <a:rPr lang="zh-CN" altLang="en-US" sz="1200">
                <a:solidFill>
                  <a:schemeClr val="bg1">
                    <a:lumMod val="50000"/>
                  </a:schemeClr>
                </a:solidFill>
              </a:rPr>
              <a:t>级</a:t>
            </a:r>
            <a:r>
              <a:rPr lang="zh-CN" altLang="en-US" sz="1200">
                <a:solidFill>
                  <a:schemeClr val="bg1">
                    <a:lumMod val="50000"/>
                  </a:schemeClr>
                </a:solidFill>
              </a:rPr>
              <a:t>别</a:t>
            </a:r>
            <a:r>
              <a:rPr lang="zh-CN" altLang="en-US" sz="1200" smtClean="0">
                <a:solidFill>
                  <a:schemeClr val="bg1">
                    <a:lumMod val="50000"/>
                  </a:schemeClr>
                </a:solidFill>
              </a:rPr>
              <a:t>。</a:t>
            </a:r>
            <a:endParaRPr lang="en-US" altLang="zh-CN" sz="1200" smtClean="0">
              <a:solidFill>
                <a:schemeClr val="bg1">
                  <a:lumMod val="50000"/>
                </a:schemeClr>
              </a:solidFill>
            </a:endParaRPr>
          </a:p>
          <a:p>
            <a:pPr>
              <a:lnSpc>
                <a:spcPct val="150000"/>
              </a:lnSpc>
            </a:pPr>
            <a:r>
              <a:rPr lang="zh-CN" altLang="en-US" sz="1200">
                <a:solidFill>
                  <a:schemeClr val="bg1">
                    <a:lumMod val="50000"/>
                  </a:schemeClr>
                </a:solidFill>
              </a:rPr>
              <a:t>③ </a:t>
            </a:r>
            <a:r>
              <a:rPr lang="zh-CN" altLang="en-US" sz="1200" b="1">
                <a:solidFill>
                  <a:srgbClr val="323232"/>
                </a:solidFill>
              </a:rPr>
              <a:t>集成电路矿机：</a:t>
            </a:r>
            <a:r>
              <a:rPr lang="zh-CN" altLang="en-US" sz="1200">
                <a:solidFill>
                  <a:schemeClr val="bg1">
                    <a:lumMod val="50000"/>
                  </a:schemeClr>
                </a:solidFill>
              </a:rPr>
              <a:t>随着比特币价格的不断上扬，挖矿越来越有利可图，集成电路矿机随之出现，矿机使用专门设计的，只能做挖矿哈希运算的芯片，因此在挖矿速度和功耗上较</a:t>
            </a:r>
            <a:r>
              <a:rPr lang="en-US" altLang="zh-CN" sz="1200">
                <a:solidFill>
                  <a:schemeClr val="bg1">
                    <a:lumMod val="50000"/>
                  </a:schemeClr>
                </a:solidFill>
              </a:rPr>
              <a:t>CPU</a:t>
            </a:r>
            <a:r>
              <a:rPr lang="zh-CN" altLang="en-US" sz="1200">
                <a:solidFill>
                  <a:schemeClr val="bg1">
                    <a:lumMod val="50000"/>
                  </a:schemeClr>
                </a:solidFill>
              </a:rPr>
              <a:t>和显卡这样的通用计算设备有很大的优势，代价则是除了挖矿和做电暖器以外什么都做不了。</a:t>
            </a:r>
            <a:endParaRPr lang="en-US" altLang="zh-CN" sz="1200" smtClean="0">
              <a:solidFill>
                <a:schemeClr val="bg1">
                  <a:lumMod val="50000"/>
                </a:schemeClr>
              </a:solidFill>
            </a:endParaRPr>
          </a:p>
          <a:p>
            <a:pPr>
              <a:lnSpc>
                <a:spcPct val="150000"/>
              </a:lnSpc>
            </a:pPr>
            <a:r>
              <a:rPr lang="zh-CN" altLang="en-US" sz="1600" b="1">
                <a:solidFill>
                  <a:srgbClr val="323232"/>
                </a:solidFill>
              </a:rPr>
              <a:t>矿</a:t>
            </a:r>
            <a:r>
              <a:rPr lang="zh-CN" altLang="en-US" sz="1600" b="1" smtClean="0">
                <a:solidFill>
                  <a:srgbClr val="323232"/>
                </a:solidFill>
              </a:rPr>
              <a:t>池：</a:t>
            </a:r>
            <a:endParaRPr lang="en-US" altLang="zh-CN" sz="1600" b="1" smtClean="0">
              <a:solidFill>
                <a:srgbClr val="323232"/>
              </a:solidFill>
            </a:endParaRPr>
          </a:p>
          <a:p>
            <a:pPr>
              <a:lnSpc>
                <a:spcPct val="150000"/>
              </a:lnSpc>
            </a:pPr>
            <a:r>
              <a:rPr lang="zh-CN" altLang="en-US" sz="1200" smtClean="0">
                <a:solidFill>
                  <a:schemeClr val="bg1">
                    <a:lumMod val="50000"/>
                  </a:schemeClr>
                </a:solidFill>
              </a:rPr>
              <a:t>由</a:t>
            </a:r>
            <a:r>
              <a:rPr lang="zh-CN" altLang="en-US" sz="1200">
                <a:solidFill>
                  <a:schemeClr val="bg1">
                    <a:lumMod val="50000"/>
                  </a:schemeClr>
                </a:solidFill>
              </a:rPr>
              <a:t>于有数以万计的矿工竞争打包权，单个矿工抢得打包权的概率非常小，产出非常不稳定，有可能走狗屎运</a:t>
            </a:r>
            <a:r>
              <a:rPr lang="en-US" altLang="zh-CN" sz="1200">
                <a:solidFill>
                  <a:schemeClr val="bg1">
                    <a:lumMod val="50000"/>
                  </a:schemeClr>
                </a:solidFill>
              </a:rPr>
              <a:t>1</a:t>
            </a:r>
            <a:r>
              <a:rPr lang="zh-CN" altLang="en-US" sz="1200">
                <a:solidFill>
                  <a:schemeClr val="bg1">
                    <a:lumMod val="50000"/>
                  </a:schemeClr>
                </a:solidFill>
              </a:rPr>
              <a:t>小时就抢到一次，也有可能一年都抢不到一次。为稳定挖矿产出，矿工往往选择加入矿池挖矿，矿池将大量矿工的算力整合在一起，在全网总算力中占据一定的份额，由此得到较稳定的挖矿产出，矿池在收取</a:t>
            </a:r>
            <a:r>
              <a:rPr lang="en-US" altLang="zh-CN" sz="1200">
                <a:solidFill>
                  <a:schemeClr val="bg1">
                    <a:lumMod val="50000"/>
                  </a:schemeClr>
                </a:solidFill>
              </a:rPr>
              <a:t>2%~4%</a:t>
            </a:r>
            <a:r>
              <a:rPr lang="zh-CN" altLang="en-US" sz="1200">
                <a:solidFill>
                  <a:schemeClr val="bg1">
                    <a:lumMod val="50000"/>
                  </a:schemeClr>
                </a:solidFill>
              </a:rPr>
              <a:t>矿池手续费后，将产出按矿工算力分配给矿工。这就好比一个人买彩票很难中奖，于是矿池把很多人组织在一起买彩票，中奖了再按出资额分配给大家。</a:t>
            </a:r>
            <a:endParaRPr lang="en-US" altLang="zh-CN" sz="1200" dirty="0">
              <a:solidFill>
                <a:schemeClr val="bg1">
                  <a:lumMod val="50000"/>
                </a:schemeClr>
              </a:solidFill>
            </a:endParaRPr>
          </a:p>
        </p:txBody>
      </p:sp>
      <p:sp>
        <p:nvSpPr>
          <p:cNvPr id="14" name="文本框 13"/>
          <p:cNvSpPr txBox="1"/>
          <p:nvPr/>
        </p:nvSpPr>
        <p:spPr>
          <a:xfrm>
            <a:off x="1023283" y="4651884"/>
            <a:ext cx="4698723" cy="769441"/>
          </a:xfrm>
          <a:prstGeom prst="rect">
            <a:avLst/>
          </a:prstGeom>
          <a:noFill/>
        </p:spPr>
        <p:txBody>
          <a:bodyPr wrap="none" rtlCol="0">
            <a:spAutoFit/>
            <a:scene3d>
              <a:camera prst="orthographicFront"/>
              <a:lightRig rig="threePt" dir="t"/>
            </a:scene3d>
            <a:sp3d contourW="12700"/>
          </a:bodyPr>
          <a:lstStyle/>
          <a:p>
            <a:pPr algn="ctr"/>
            <a:r>
              <a:rPr lang="en-US" altLang="zh-CN" sz="4400" b="1" smtClean="0">
                <a:solidFill>
                  <a:schemeClr val="tx1">
                    <a:lumMod val="75000"/>
                    <a:lumOff val="25000"/>
                  </a:schemeClr>
                </a:solidFill>
              </a:rPr>
              <a:t>BITCOIN MINING</a:t>
            </a:r>
            <a:endParaRPr lang="en-US" altLang="zh-CN" sz="4400" b="1" dirty="0">
              <a:solidFill>
                <a:schemeClr val="tx1">
                  <a:lumMod val="75000"/>
                  <a:lumOff val="25000"/>
                </a:schemeClr>
              </a:solidFill>
            </a:endParaRPr>
          </a:p>
        </p:txBody>
      </p:sp>
      <p:sp>
        <p:nvSpPr>
          <p:cNvPr id="15"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矿</a:t>
            </a:r>
            <a:r>
              <a:rPr lang="zh-CN" altLang="en-US" sz="3200" b="1" smtClean="0">
                <a:latin typeface="+mn-ea"/>
              </a:rPr>
              <a:t>机和矿池</a:t>
            </a:r>
            <a:endParaRPr lang="en-US" sz="3200" b="1" dirty="0">
              <a:latin typeface="+mn-ea"/>
            </a:endParaRP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a:xfrm>
            <a:off x="1171804" y="1945531"/>
            <a:ext cx="4401683" cy="4242665"/>
          </a:xfrm>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24</a:t>
            </a:fld>
            <a:endParaRPr lang="zh-CN" altLang="en-US" dirty="0"/>
          </a:p>
        </p:txBody>
      </p:sp>
    </p:spTree>
    <p:extLst>
      <p:ext uri="{BB962C8B-B14F-4D97-AF65-F5344CB8AC3E}">
        <p14:creationId xmlns:p14="http://schemas.microsoft.com/office/powerpoint/2010/main" val="746654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05275" y="561975"/>
            <a:ext cx="7524750" cy="57340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8293283" y="4889804"/>
            <a:ext cx="2698175" cy="694558"/>
            <a:chOff x="2005088" y="3062557"/>
            <a:chExt cx="2698175" cy="694558"/>
          </a:xfrm>
        </p:grpSpPr>
        <p:sp>
          <p:nvSpPr>
            <p:cNvPr id="11" name="文本框 10"/>
            <p:cNvSpPr txBox="1"/>
            <p:nvPr/>
          </p:nvSpPr>
          <p:spPr>
            <a:xfrm>
              <a:off x="2005088" y="3062557"/>
              <a:ext cx="2698175" cy="523220"/>
            </a:xfrm>
            <a:prstGeom prst="rect">
              <a:avLst/>
            </a:prstGeom>
            <a:noFill/>
          </p:spPr>
          <p:txBody>
            <a:bodyPr wrap="none" rtlCol="0">
              <a:spAutoFit/>
              <a:scene3d>
                <a:camera prst="orthographicFront"/>
                <a:lightRig rig="threePt" dir="t"/>
              </a:scene3d>
              <a:sp3d contourW="12700"/>
            </a:bodyPr>
            <a:lstStyle/>
            <a:p>
              <a:r>
                <a:rPr lang="zh-CN" altLang="en-US" sz="2800" b="1">
                  <a:solidFill>
                    <a:schemeClr val="bg1"/>
                  </a:solidFill>
                </a:rPr>
                <a:t>比特币</a:t>
              </a:r>
              <a:r>
                <a:rPr lang="zh-CN" altLang="en-US" sz="2800" b="1">
                  <a:solidFill>
                    <a:schemeClr val="bg1"/>
                  </a:solidFill>
                </a:rPr>
                <a:t>的缺陷？</a:t>
              </a:r>
              <a:endParaRPr lang="zh-CN" altLang="en-US" sz="2800" b="1">
                <a:solidFill>
                  <a:schemeClr val="bg1"/>
                </a:solidFill>
              </a:endParaRPr>
            </a:p>
          </p:txBody>
        </p:sp>
        <p:sp>
          <p:nvSpPr>
            <p:cNvPr id="12" name="文本框 11"/>
            <p:cNvSpPr txBox="1"/>
            <p:nvPr/>
          </p:nvSpPr>
          <p:spPr>
            <a:xfrm>
              <a:off x="2934427" y="3495505"/>
              <a:ext cx="1531188" cy="261610"/>
            </a:xfrm>
            <a:prstGeom prst="rect">
              <a:avLst/>
            </a:prstGeom>
            <a:noFill/>
          </p:spPr>
          <p:txBody>
            <a:bodyPr wrap="none" rtlCol="0">
              <a:spAutoFit/>
              <a:scene3d>
                <a:camera prst="orthographicFront"/>
                <a:lightRig rig="threePt" dir="t"/>
              </a:scene3d>
              <a:sp3d contourW="12700"/>
            </a:bodyPr>
            <a:lstStyle/>
            <a:p>
              <a:r>
                <a:rPr lang="en-US" altLang="zh-CN" sz="1100">
                  <a:solidFill>
                    <a:schemeClr val="bg1"/>
                  </a:solidFill>
                </a:rPr>
                <a:t>The defect of bitcoin?</a:t>
              </a:r>
              <a:endParaRPr lang="zh-CN" altLang="en-US" sz="1100" dirty="0">
                <a:solidFill>
                  <a:schemeClr val="bg1"/>
                </a:solidFill>
              </a:endParaRPr>
            </a:p>
          </p:txBody>
        </p:sp>
      </p:grpSp>
      <p:sp>
        <p:nvSpPr>
          <p:cNvPr id="10" name="文本框 9"/>
          <p:cNvSpPr txBox="1"/>
          <p:nvPr/>
        </p:nvSpPr>
        <p:spPr>
          <a:xfrm>
            <a:off x="9530360" y="3510867"/>
            <a:ext cx="1441420" cy="1446550"/>
          </a:xfrm>
          <a:prstGeom prst="rect">
            <a:avLst/>
          </a:prstGeom>
          <a:noFill/>
        </p:spPr>
        <p:txBody>
          <a:bodyPr wrap="none" rtlCol="0">
            <a:spAutoFit/>
            <a:scene3d>
              <a:camera prst="orthographicFront"/>
              <a:lightRig rig="threePt" dir="t"/>
            </a:scene3d>
            <a:sp3d contourW="12700"/>
          </a:bodyPr>
          <a:lstStyle/>
          <a:p>
            <a:pPr algn="r"/>
            <a:r>
              <a:rPr lang="en-US" altLang="zh-CN" sz="8800" b="1" smtClean="0">
                <a:solidFill>
                  <a:schemeClr val="bg1"/>
                </a:solidFill>
              </a:rPr>
              <a:t>05</a:t>
            </a:r>
            <a:endParaRPr lang="zh-CN" altLang="en-US" sz="8800" b="1" dirty="0">
              <a:solidFill>
                <a:schemeClr val="bg1"/>
              </a:solidFill>
            </a:endParaRPr>
          </a:p>
        </p:txBody>
      </p:sp>
      <p:pic>
        <p:nvPicPr>
          <p:cNvPr id="17" name="图片占位符 16"/>
          <p:cNvPicPr>
            <a:picLocks noGrp="1" noChangeAspect="1"/>
          </p:cNvPicPr>
          <p:nvPr>
            <p:ph type="pic" sz="quarter" idx="10"/>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61975" y="562753"/>
            <a:ext cx="3257550" cy="1727761"/>
          </a:xfrm>
        </p:spPr>
      </p:pic>
      <p:pic>
        <p:nvPicPr>
          <p:cNvPr id="19" name="图片占位符 18"/>
          <p:cNvPicPr>
            <a:picLocks noGrp="1" noChangeAspect="1"/>
          </p:cNvPicPr>
          <p:nvPr>
            <p:ph type="pic" sz="quarter" idx="11"/>
          </p:nvPr>
        </p:nvPicPr>
        <p:blipFill>
          <a:blip r:embed="rId4">
            <a:grayscl/>
            <a:extLst>
              <a:ext uri="{28A0092B-C50C-407E-A947-70E740481C1C}">
                <a14:useLocalDpi xmlns:a14="http://schemas.microsoft.com/office/drawing/2010/main" val="0"/>
              </a:ext>
            </a:extLst>
          </a:blip>
          <a:stretch>
            <a:fillRect/>
          </a:stretch>
        </p:blipFill>
        <p:spPr>
          <a:xfrm>
            <a:off x="561975" y="2565119"/>
            <a:ext cx="3257550" cy="1727761"/>
          </a:xfrm>
        </p:spPr>
      </p:pic>
      <p:pic>
        <p:nvPicPr>
          <p:cNvPr id="21" name="图片占位符 20"/>
          <p:cNvPicPr>
            <a:picLocks noGrp="1" noChangeAspect="1"/>
          </p:cNvPicPr>
          <p:nvPr>
            <p:ph type="pic" sz="quarter" idx="12"/>
          </p:nvPr>
        </p:nvPicPr>
        <p:blipFill>
          <a:blip r:embed="rId5">
            <a:grayscl/>
            <a:extLst>
              <a:ext uri="{28A0092B-C50C-407E-A947-70E740481C1C}">
                <a14:useLocalDpi xmlns:a14="http://schemas.microsoft.com/office/drawing/2010/main" val="0"/>
              </a:ext>
            </a:extLst>
          </a:blip>
          <a:stretch>
            <a:fillRect/>
          </a:stretch>
        </p:blipFill>
        <p:spPr>
          <a:xfrm>
            <a:off x="561975" y="4567486"/>
            <a:ext cx="3257550" cy="1727761"/>
          </a:xfrm>
        </p:spPr>
      </p:pic>
    </p:spTree>
    <p:extLst>
      <p:ext uri="{BB962C8B-B14F-4D97-AF65-F5344CB8AC3E}">
        <p14:creationId xmlns:p14="http://schemas.microsoft.com/office/powerpoint/2010/main" val="378852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8" y="2032000"/>
            <a:ext cx="10080625" cy="37556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81209" y="2226156"/>
            <a:ext cx="5091016" cy="1895519"/>
          </a:xfrm>
          <a:prstGeom prst="rect">
            <a:avLst/>
          </a:prstGeom>
          <a:noFill/>
        </p:spPr>
        <p:txBody>
          <a:bodyPr wrap="square" rtlCol="0">
            <a:spAutoFit/>
            <a:scene3d>
              <a:camera prst="orthographicFront"/>
              <a:lightRig rig="threePt" dir="t"/>
            </a:scene3d>
            <a:sp3d contourW="12700"/>
          </a:bodyPr>
          <a:lstStyle/>
          <a:p>
            <a:pPr algn="just">
              <a:lnSpc>
                <a:spcPct val="150000"/>
              </a:lnSpc>
            </a:pPr>
            <a:r>
              <a:rPr lang="zh-CN" altLang="en-US" sz="1600" smtClean="0">
                <a:solidFill>
                  <a:srgbClr val="404040"/>
                </a:solidFill>
                <a:latin typeface="+mn-ea"/>
              </a:rPr>
              <a:t>      比</a:t>
            </a:r>
            <a:r>
              <a:rPr lang="zh-CN" altLang="en-US" sz="1600">
                <a:solidFill>
                  <a:srgbClr val="404040"/>
                </a:solidFill>
                <a:latin typeface="+mn-ea"/>
              </a:rPr>
              <a:t>特币的</a:t>
            </a:r>
            <a:r>
              <a:rPr lang="zh-CN" altLang="en-US" sz="1600" b="1">
                <a:solidFill>
                  <a:srgbClr val="323232"/>
                </a:solidFill>
                <a:latin typeface="+mn-ea"/>
              </a:rPr>
              <a:t>根本价值在于其货币属性</a:t>
            </a:r>
            <a:r>
              <a:rPr lang="zh-CN" altLang="en-US" sz="1600">
                <a:solidFill>
                  <a:srgbClr val="404040"/>
                </a:solidFill>
                <a:latin typeface="+mn-ea"/>
              </a:rPr>
              <a:t>（有成为世界货币的可能），因为此比特币引发了投机者的狂热购买。</a:t>
            </a:r>
          </a:p>
          <a:p>
            <a:pPr algn="just">
              <a:lnSpc>
                <a:spcPct val="150000"/>
              </a:lnSpc>
            </a:pPr>
            <a:r>
              <a:rPr lang="zh-CN" altLang="en-US" sz="1600" smtClean="0">
                <a:solidFill>
                  <a:srgbClr val="404040"/>
                </a:solidFill>
                <a:latin typeface="+mn-ea"/>
              </a:rPr>
              <a:t>      比</a:t>
            </a:r>
            <a:r>
              <a:rPr lang="zh-CN" altLang="en-US" sz="1600">
                <a:solidFill>
                  <a:srgbClr val="404040"/>
                </a:solidFill>
                <a:latin typeface="+mn-ea"/>
              </a:rPr>
              <a:t>特币价格的剧烈动荡及部分人对比特币的囤积（投机与投资），导致</a:t>
            </a:r>
            <a:r>
              <a:rPr lang="zh-CN" altLang="en-US" sz="1600" b="1">
                <a:solidFill>
                  <a:srgbClr val="404040"/>
                </a:solidFill>
                <a:latin typeface="+mn-ea"/>
              </a:rPr>
              <a:t>比特币逐渐失去交易支付功能，从而丧失货币属性。</a:t>
            </a:r>
          </a:p>
        </p:txBody>
      </p:sp>
      <p:sp>
        <p:nvSpPr>
          <p:cNvPr id="23"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比</a:t>
            </a:r>
            <a:r>
              <a:rPr lang="zh-CN" altLang="en-US" sz="3200" b="1">
                <a:latin typeface="+mn-ea"/>
              </a:rPr>
              <a:t>特</a:t>
            </a:r>
            <a:r>
              <a:rPr lang="zh-CN" altLang="en-US" sz="3200" b="1" smtClean="0">
                <a:latin typeface="+mn-ea"/>
              </a:rPr>
              <a:t>币悖论</a:t>
            </a:r>
            <a:endParaRPr lang="en-US" sz="3200" b="1" dirty="0">
              <a:latin typeface="+mn-ea"/>
            </a:endParaRPr>
          </a:p>
        </p:txBody>
      </p:sp>
      <p:pic>
        <p:nvPicPr>
          <p:cNvPr id="27" name="图片占位符 26"/>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6499642" y="2227202"/>
            <a:ext cx="4441372" cy="3365221"/>
          </a:xfrm>
        </p:spPr>
      </p:pic>
      <p:sp>
        <p:nvSpPr>
          <p:cNvPr id="25" name="灯片编号占位符 24"/>
          <p:cNvSpPr>
            <a:spLocks noGrp="1"/>
          </p:cNvSpPr>
          <p:nvPr>
            <p:ph type="sldNum" sz="quarter" idx="10"/>
          </p:nvPr>
        </p:nvSpPr>
        <p:spPr/>
        <p:txBody>
          <a:bodyPr/>
          <a:lstStyle/>
          <a:p>
            <a:fld id="{1E5B29A9-5820-46BE-83DA-BE1F926704E3}" type="slidenum">
              <a:rPr lang="zh-CN" altLang="en-US" smtClean="0"/>
              <a:pPr/>
              <a:t>26</a:t>
            </a:fld>
            <a:endParaRPr lang="zh-CN" altLang="en-US" dirty="0"/>
          </a:p>
        </p:txBody>
      </p:sp>
      <p:sp>
        <p:nvSpPr>
          <p:cNvPr id="7" name="文本框 6"/>
          <p:cNvSpPr txBox="1"/>
          <p:nvPr/>
        </p:nvSpPr>
        <p:spPr>
          <a:xfrm>
            <a:off x="1495425" y="4663738"/>
            <a:ext cx="5091016" cy="381643"/>
          </a:xfrm>
          <a:prstGeom prst="rect">
            <a:avLst/>
          </a:prstGeom>
          <a:noFill/>
        </p:spPr>
        <p:txBody>
          <a:bodyPr wrap="square" rtlCol="0">
            <a:spAutoFit/>
            <a:scene3d>
              <a:camera prst="orthographicFront"/>
              <a:lightRig rig="threePt" dir="t"/>
            </a:scene3d>
            <a:sp3d contourW="12700"/>
          </a:bodyPr>
          <a:lstStyle/>
          <a:p>
            <a:pPr algn="just">
              <a:lnSpc>
                <a:spcPts val="2500"/>
              </a:lnSpc>
            </a:pPr>
            <a:r>
              <a:rPr lang="zh-CN" altLang="en-US" sz="1600" i="1">
                <a:solidFill>
                  <a:srgbClr val="404040"/>
                </a:solidFill>
                <a:latin typeface="+mn-ea"/>
              </a:rPr>
              <a:t>一旦比特币丧失其货币属性，比特币将一文不值。</a:t>
            </a:r>
          </a:p>
        </p:txBody>
      </p:sp>
    </p:spTree>
    <p:extLst>
      <p:ext uri="{BB962C8B-B14F-4D97-AF65-F5344CB8AC3E}">
        <p14:creationId xmlns:p14="http://schemas.microsoft.com/office/powerpoint/2010/main" val="280943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055688" y="2835274"/>
            <a:ext cx="3149600" cy="3394076"/>
            <a:chOff x="1055688" y="2901949"/>
            <a:chExt cx="3149600" cy="2932793"/>
          </a:xfrm>
        </p:grpSpPr>
        <p:sp>
          <p:nvSpPr>
            <p:cNvPr id="2" name="矩形 1"/>
            <p:cNvSpPr/>
            <p:nvPr/>
          </p:nvSpPr>
          <p:spPr>
            <a:xfrm>
              <a:off x="1055688" y="2901949"/>
              <a:ext cx="3149600" cy="293279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4"/>
            <p:cNvSpPr/>
            <p:nvPr/>
          </p:nvSpPr>
          <p:spPr>
            <a:xfrm>
              <a:off x="1153552" y="2932611"/>
              <a:ext cx="425084" cy="36714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1231780" y="3441990"/>
              <a:ext cx="2812212" cy="1637515"/>
            </a:xfrm>
            <a:prstGeom prst="rect">
              <a:avLst/>
            </a:prstGeom>
            <a:noFill/>
          </p:spPr>
          <p:txBody>
            <a:bodyPr wrap="square" rtlCol="0">
              <a:spAutoFit/>
              <a:scene3d>
                <a:camera prst="orthographicFront"/>
                <a:lightRig rig="threePt" dir="t"/>
              </a:scene3d>
              <a:sp3d contourW="12700"/>
            </a:bodyPr>
            <a:lstStyle/>
            <a:p>
              <a:pPr algn="just">
                <a:lnSpc>
                  <a:spcPct val="150000"/>
                </a:lnSpc>
              </a:pPr>
              <a:r>
                <a:rPr lang="zh-CN" altLang="en-US" sz="1600" smtClean="0">
                  <a:solidFill>
                    <a:schemeClr val="bg1">
                      <a:lumMod val="50000"/>
                    </a:schemeClr>
                  </a:solidFill>
                </a:rPr>
                <a:t>       比</a:t>
              </a:r>
              <a:r>
                <a:rPr lang="zh-CN" altLang="en-US" sz="1600">
                  <a:solidFill>
                    <a:schemeClr val="bg1">
                      <a:lumMod val="50000"/>
                    </a:schemeClr>
                  </a:solidFill>
                </a:rPr>
                <a:t>特币体系中由于各节点地位平等，不存在“中心节点”对交易单进行审核。因此无法通过审核先后顺序的方式来杜绝二重支付。</a:t>
              </a:r>
              <a:endParaRPr lang="en-US" altLang="zh-CN" sz="1600" dirty="0">
                <a:solidFill>
                  <a:schemeClr val="bg1">
                    <a:lumMod val="50000"/>
                  </a:schemeClr>
                </a:solidFill>
              </a:endParaRPr>
            </a:p>
          </p:txBody>
        </p:sp>
      </p:grpSp>
      <p:grpSp>
        <p:nvGrpSpPr>
          <p:cNvPr id="24" name="组合 23"/>
          <p:cNvGrpSpPr/>
          <p:nvPr/>
        </p:nvGrpSpPr>
        <p:grpSpPr>
          <a:xfrm>
            <a:off x="4521201" y="2835274"/>
            <a:ext cx="6434346" cy="3394076"/>
            <a:chOff x="4521201" y="2901949"/>
            <a:chExt cx="3149600" cy="3438466"/>
          </a:xfrm>
        </p:grpSpPr>
        <p:sp>
          <p:nvSpPr>
            <p:cNvPr id="3" name="矩形 2"/>
            <p:cNvSpPr/>
            <p:nvPr/>
          </p:nvSpPr>
          <p:spPr>
            <a:xfrm>
              <a:off x="4521201" y="2901949"/>
              <a:ext cx="3149600" cy="343846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5"/>
            <p:cNvSpPr/>
            <p:nvPr/>
          </p:nvSpPr>
          <p:spPr>
            <a:xfrm>
              <a:off x="4623762" y="2972404"/>
              <a:ext cx="205220" cy="395944"/>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p:cNvSpPr txBox="1"/>
            <p:nvPr/>
          </p:nvSpPr>
          <p:spPr>
            <a:xfrm>
              <a:off x="4710023" y="3248004"/>
              <a:ext cx="2794958" cy="2852988"/>
            </a:xfrm>
            <a:prstGeom prst="rect">
              <a:avLst/>
            </a:prstGeom>
            <a:noFill/>
          </p:spPr>
          <p:txBody>
            <a:bodyPr wrap="square" rtlCol="0">
              <a:spAutoFit/>
              <a:scene3d>
                <a:camera prst="orthographicFront"/>
                <a:lightRig rig="threePt" dir="t"/>
              </a:scene3d>
              <a:sp3d contourW="12700"/>
            </a:bodyPr>
            <a:lstStyle/>
            <a:p>
              <a:r>
                <a:rPr lang="zh-CN" altLang="en-US" sz="1200" smtClean="0">
                  <a:solidFill>
                    <a:schemeClr val="bg1">
                      <a:lumMod val="50000"/>
                    </a:schemeClr>
                  </a:solidFill>
                </a:rPr>
                <a:t>       </a:t>
              </a:r>
              <a:endParaRPr lang="en-US" altLang="zh-CN" sz="1200" smtClean="0">
                <a:solidFill>
                  <a:schemeClr val="bg1">
                    <a:lumMod val="50000"/>
                  </a:schemeClr>
                </a:solidFill>
              </a:endParaRPr>
            </a:p>
            <a:p>
              <a:pPr algn="just">
                <a:lnSpc>
                  <a:spcPts val="2200"/>
                </a:lnSpc>
              </a:pPr>
              <a:r>
                <a:rPr lang="zh-CN" altLang="en-US" sz="1600" smtClean="0"/>
                <a:t>       </a:t>
              </a:r>
              <a:r>
                <a:rPr lang="zh-CN" altLang="en-US" sz="1600" smtClean="0">
                  <a:solidFill>
                    <a:srgbClr val="7F7F7F"/>
                  </a:solidFill>
                </a:rPr>
                <a:t>比</a:t>
              </a:r>
              <a:r>
                <a:rPr lang="zh-CN" altLang="en-US" sz="1600">
                  <a:solidFill>
                    <a:srgbClr val="7F7F7F"/>
                  </a:solidFill>
                </a:rPr>
                <a:t>特币世界从诞生到现在所有的交易记录都已交易单的形式存储在全网唯一的</a:t>
              </a:r>
              <a:r>
                <a:rPr lang="en-US" altLang="zh-CN" sz="1600">
                  <a:solidFill>
                    <a:srgbClr val="7F7F7F"/>
                  </a:solidFill>
                </a:rPr>
                <a:t>Block</a:t>
              </a:r>
              <a:r>
                <a:rPr lang="zh-CN" altLang="en-US" sz="1600">
                  <a:solidFill>
                    <a:srgbClr val="7F7F7F"/>
                  </a:solidFill>
                </a:rPr>
                <a:t>链中，每当节点在把新收到的交易单加入</a:t>
              </a:r>
              <a:r>
                <a:rPr lang="en-US" altLang="zh-CN" sz="1600">
                  <a:solidFill>
                    <a:srgbClr val="7F7F7F"/>
                  </a:solidFill>
                </a:rPr>
                <a:t>Block</a:t>
              </a:r>
              <a:r>
                <a:rPr lang="zh-CN" altLang="en-US" sz="1600">
                  <a:solidFill>
                    <a:srgbClr val="7F7F7F"/>
                  </a:solidFill>
                </a:rPr>
                <a:t>之前，会顺着交易的发起方其的公钥向前遍历检查，检查当前交易所用的币是否确实属于当前交易发起方，此检查可遍历到该币的最初诞生点（即产生它的那块</a:t>
              </a:r>
              <a:r>
                <a:rPr lang="en-US" altLang="zh-CN" sz="1600">
                  <a:solidFill>
                    <a:srgbClr val="7F7F7F"/>
                  </a:solidFill>
                </a:rPr>
                <a:t>Block</a:t>
              </a:r>
              <a:r>
                <a:rPr lang="zh-CN" altLang="en-US" sz="1600">
                  <a:solidFill>
                    <a:srgbClr val="7F7F7F"/>
                  </a:solidFill>
                </a:rPr>
                <a:t>源）。虽然多份交易单可以任意序的广播，但是它们最终被加入</a:t>
              </a:r>
              <a:r>
                <a:rPr lang="en-US" altLang="zh-CN" sz="1600">
                  <a:solidFill>
                    <a:srgbClr val="7F7F7F"/>
                  </a:solidFill>
                </a:rPr>
                <a:t>Block</a:t>
              </a:r>
              <a:r>
                <a:rPr lang="zh-CN" altLang="en-US" sz="1600">
                  <a:solidFill>
                    <a:srgbClr val="7F7F7F"/>
                  </a:solidFill>
                </a:rPr>
                <a:t>时必定呈现一定的顺序。</a:t>
              </a:r>
              <a:r>
                <a:rPr lang="en-US" altLang="zh-CN" sz="1600">
                  <a:solidFill>
                    <a:srgbClr val="7F7F7F"/>
                  </a:solidFill>
                </a:rPr>
                <a:t>Block</a:t>
              </a:r>
              <a:r>
                <a:rPr lang="zh-CN" altLang="en-US" sz="1600">
                  <a:solidFill>
                    <a:srgbClr val="7F7F7F"/>
                  </a:solidFill>
                </a:rPr>
                <a:t>之间以</a:t>
              </a:r>
              <a:r>
                <a:rPr lang="en-US" altLang="zh-CN" sz="1600">
                  <a:solidFill>
                    <a:srgbClr val="7F7F7F"/>
                  </a:solidFill>
                </a:rPr>
                <a:t>Hash</a:t>
              </a:r>
              <a:r>
                <a:rPr lang="zh-CN" altLang="en-US" sz="1600">
                  <a:solidFill>
                    <a:srgbClr val="7F7F7F"/>
                  </a:solidFill>
                </a:rPr>
                <a:t>值作为时间戳则</a:t>
              </a:r>
              <a:r>
                <a:rPr lang="en-US" altLang="zh-CN" sz="1600">
                  <a:solidFill>
                    <a:srgbClr val="7F7F7F"/>
                  </a:solidFill>
                </a:rPr>
                <a:t>Block</a:t>
              </a:r>
              <a:r>
                <a:rPr lang="zh-CN" altLang="en-US" sz="1600">
                  <a:solidFill>
                    <a:srgbClr val="7F7F7F"/>
                  </a:solidFill>
                </a:rPr>
                <a:t>，这决定了任意一笔交易资金来源都可以被确定的回溯。</a:t>
              </a:r>
            </a:p>
          </p:txBody>
        </p:sp>
      </p:grpSp>
      <p:sp>
        <p:nvSpPr>
          <p:cNvPr id="17" name="文本框 16"/>
          <p:cNvSpPr txBox="1"/>
          <p:nvPr/>
        </p:nvSpPr>
        <p:spPr>
          <a:xfrm>
            <a:off x="1055688" y="1681374"/>
            <a:ext cx="10080625" cy="787075"/>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smtClean="0">
                <a:solidFill>
                  <a:schemeClr val="bg1">
                    <a:lumMod val="50000"/>
                  </a:schemeClr>
                </a:solidFill>
              </a:rPr>
              <a:t>       二</a:t>
            </a:r>
            <a:r>
              <a:rPr lang="zh-CN" altLang="en-US" sz="1600">
                <a:solidFill>
                  <a:schemeClr val="bg1">
                    <a:lumMod val="50000"/>
                  </a:schemeClr>
                </a:solidFill>
              </a:rPr>
              <a:t>重支付即指攻击者几乎同时将同一笔钱用作不同交易。如</a:t>
            </a:r>
            <a:r>
              <a:rPr lang="en-US" altLang="zh-CN" sz="1600">
                <a:solidFill>
                  <a:schemeClr val="bg1">
                    <a:lumMod val="50000"/>
                  </a:schemeClr>
                </a:solidFill>
              </a:rPr>
              <a:t>A</a:t>
            </a:r>
            <a:r>
              <a:rPr lang="zh-CN" altLang="en-US" sz="1600">
                <a:solidFill>
                  <a:schemeClr val="bg1">
                    <a:lumMod val="50000"/>
                  </a:schemeClr>
                </a:solidFill>
              </a:rPr>
              <a:t>将</a:t>
            </a:r>
            <a:r>
              <a:rPr lang="en-US" altLang="zh-CN" sz="1600">
                <a:solidFill>
                  <a:schemeClr val="bg1">
                    <a:lumMod val="50000"/>
                  </a:schemeClr>
                </a:solidFill>
              </a:rPr>
              <a:t>50</a:t>
            </a:r>
            <a:r>
              <a:rPr lang="zh-CN" altLang="en-US" sz="1600">
                <a:solidFill>
                  <a:schemeClr val="bg1">
                    <a:lumMod val="50000"/>
                  </a:schemeClr>
                </a:solidFill>
              </a:rPr>
              <a:t>个币发送给</a:t>
            </a:r>
            <a:r>
              <a:rPr lang="en-US" altLang="zh-CN" sz="1600">
                <a:solidFill>
                  <a:schemeClr val="bg1">
                    <a:lumMod val="50000"/>
                  </a:schemeClr>
                </a:solidFill>
              </a:rPr>
              <a:t>B</a:t>
            </a:r>
            <a:r>
              <a:rPr lang="zh-CN" altLang="en-US" sz="1600">
                <a:solidFill>
                  <a:schemeClr val="bg1">
                    <a:lumMod val="50000"/>
                  </a:schemeClr>
                </a:solidFill>
              </a:rPr>
              <a:t>然后广播“</a:t>
            </a:r>
            <a:r>
              <a:rPr lang="en-US" altLang="zh-CN" sz="1600">
                <a:solidFill>
                  <a:schemeClr val="bg1">
                    <a:lumMod val="50000"/>
                  </a:schemeClr>
                </a:solidFill>
              </a:rPr>
              <a:t>A</a:t>
            </a:r>
            <a:r>
              <a:rPr lang="zh-CN" altLang="en-US" sz="1600">
                <a:solidFill>
                  <a:schemeClr val="bg1">
                    <a:lumMod val="50000"/>
                  </a:schemeClr>
                </a:solidFill>
              </a:rPr>
              <a:t>将</a:t>
            </a:r>
            <a:r>
              <a:rPr lang="en-US" altLang="zh-CN" sz="1600">
                <a:solidFill>
                  <a:schemeClr val="bg1">
                    <a:lumMod val="50000"/>
                  </a:schemeClr>
                </a:solidFill>
              </a:rPr>
              <a:t>50</a:t>
            </a:r>
            <a:r>
              <a:rPr lang="zh-CN" altLang="en-US" sz="1600">
                <a:solidFill>
                  <a:schemeClr val="bg1">
                    <a:lumMod val="50000"/>
                  </a:schemeClr>
                </a:solidFill>
              </a:rPr>
              <a:t>币发送给</a:t>
            </a:r>
            <a:r>
              <a:rPr lang="en-US" altLang="zh-CN" sz="1600">
                <a:solidFill>
                  <a:schemeClr val="bg1">
                    <a:lumMod val="50000"/>
                  </a:schemeClr>
                </a:solidFill>
              </a:rPr>
              <a:t>B”</a:t>
            </a:r>
            <a:r>
              <a:rPr lang="zh-CN" altLang="en-US" sz="1600">
                <a:solidFill>
                  <a:schemeClr val="bg1">
                    <a:lumMod val="50000"/>
                  </a:schemeClr>
                </a:solidFill>
              </a:rPr>
              <a:t>，几乎于此同时</a:t>
            </a:r>
            <a:r>
              <a:rPr lang="en-US" altLang="zh-CN" sz="1600">
                <a:solidFill>
                  <a:schemeClr val="bg1">
                    <a:lumMod val="50000"/>
                  </a:schemeClr>
                </a:solidFill>
              </a:rPr>
              <a:t>A</a:t>
            </a:r>
            <a:r>
              <a:rPr lang="zh-CN" altLang="en-US" sz="1600">
                <a:solidFill>
                  <a:schemeClr val="bg1">
                    <a:lumMod val="50000"/>
                  </a:schemeClr>
                </a:solidFill>
              </a:rPr>
              <a:t>又将这</a:t>
            </a:r>
            <a:r>
              <a:rPr lang="en-US" altLang="zh-CN" sz="1600">
                <a:solidFill>
                  <a:schemeClr val="bg1">
                    <a:lumMod val="50000"/>
                  </a:schemeClr>
                </a:solidFill>
              </a:rPr>
              <a:t>50</a:t>
            </a:r>
            <a:r>
              <a:rPr lang="zh-CN" altLang="en-US" sz="1600">
                <a:solidFill>
                  <a:schemeClr val="bg1">
                    <a:lumMod val="50000"/>
                  </a:schemeClr>
                </a:solidFill>
              </a:rPr>
              <a:t>个币发送给</a:t>
            </a:r>
            <a:r>
              <a:rPr lang="en-US" altLang="zh-CN" sz="1600">
                <a:solidFill>
                  <a:schemeClr val="bg1">
                    <a:lumMod val="50000"/>
                  </a:schemeClr>
                </a:solidFill>
              </a:rPr>
              <a:t>C</a:t>
            </a:r>
            <a:r>
              <a:rPr lang="zh-CN" altLang="en-US" sz="1600">
                <a:solidFill>
                  <a:schemeClr val="bg1">
                    <a:lumMod val="50000"/>
                  </a:schemeClr>
                </a:solidFill>
              </a:rPr>
              <a:t>然后广播“</a:t>
            </a:r>
            <a:r>
              <a:rPr lang="en-US" altLang="zh-CN" sz="1600">
                <a:solidFill>
                  <a:schemeClr val="bg1">
                    <a:lumMod val="50000"/>
                  </a:schemeClr>
                </a:solidFill>
              </a:rPr>
              <a:t>A</a:t>
            </a:r>
            <a:r>
              <a:rPr lang="zh-CN" altLang="en-US" sz="1600">
                <a:solidFill>
                  <a:schemeClr val="bg1">
                    <a:lumMod val="50000"/>
                  </a:schemeClr>
                </a:solidFill>
              </a:rPr>
              <a:t>将</a:t>
            </a:r>
            <a:r>
              <a:rPr lang="en-US" altLang="zh-CN" sz="1600">
                <a:solidFill>
                  <a:schemeClr val="bg1">
                    <a:lumMod val="50000"/>
                  </a:schemeClr>
                </a:solidFill>
              </a:rPr>
              <a:t>50</a:t>
            </a:r>
            <a:r>
              <a:rPr lang="zh-CN" altLang="en-US" sz="1600">
                <a:solidFill>
                  <a:schemeClr val="bg1">
                    <a:lumMod val="50000"/>
                  </a:schemeClr>
                </a:solidFill>
              </a:rPr>
              <a:t>币发送给</a:t>
            </a:r>
            <a:r>
              <a:rPr lang="en-US" altLang="zh-CN" sz="1600">
                <a:solidFill>
                  <a:schemeClr val="bg1">
                    <a:lumMod val="50000"/>
                  </a:schemeClr>
                </a:solidFill>
              </a:rPr>
              <a:t>C”</a:t>
            </a:r>
            <a:r>
              <a:rPr lang="zh-CN" altLang="en-US" sz="1600">
                <a:solidFill>
                  <a:schemeClr val="bg1">
                    <a:lumMod val="50000"/>
                  </a:schemeClr>
                </a:solidFill>
              </a:rPr>
              <a:t>。</a:t>
            </a:r>
            <a:endParaRPr lang="en-US" altLang="zh-CN" sz="1200" b="1" dirty="0">
              <a:solidFill>
                <a:schemeClr val="bg1">
                  <a:lumMod val="50000"/>
                </a:schemeClr>
              </a:solidFill>
            </a:endParaRPr>
          </a:p>
        </p:txBody>
      </p:sp>
      <p:sp>
        <p:nvSpPr>
          <p:cNvPr id="18"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smtClean="0">
                <a:latin typeface="+mn-ea"/>
              </a:rPr>
              <a:t>二重支付</a:t>
            </a:r>
            <a:endParaRPr lang="en-US" sz="3200" b="1" dirty="0">
              <a:latin typeface="+mn-ea"/>
            </a:endParaRPr>
          </a:p>
        </p:txBody>
      </p:sp>
      <p:sp>
        <p:nvSpPr>
          <p:cNvPr id="19" name="灯片编号占位符 18"/>
          <p:cNvSpPr>
            <a:spLocks noGrp="1"/>
          </p:cNvSpPr>
          <p:nvPr>
            <p:ph type="sldNum" sz="quarter" idx="4294967295"/>
          </p:nvPr>
        </p:nvSpPr>
        <p:spPr>
          <a:xfrm>
            <a:off x="890014" y="183151"/>
            <a:ext cx="648153" cy="365125"/>
          </a:xfrm>
        </p:spPr>
        <p:txBody>
          <a:bodyPr/>
          <a:lstStyle/>
          <a:p>
            <a:fld id="{1E5B29A9-5820-46BE-83DA-BE1F926704E3}" type="slidenum">
              <a:rPr lang="zh-CN" altLang="en-US" smtClean="0"/>
              <a:pPr/>
              <a:t>27</a:t>
            </a:fld>
            <a:endParaRPr lang="zh-CN" altLang="en-US" dirty="0"/>
          </a:p>
        </p:txBody>
      </p:sp>
    </p:spTree>
    <p:extLst>
      <p:ext uri="{BB962C8B-B14F-4D97-AF65-F5344CB8AC3E}">
        <p14:creationId xmlns:p14="http://schemas.microsoft.com/office/powerpoint/2010/main" val="3658994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055688" y="2835274"/>
            <a:ext cx="3149600" cy="3394076"/>
            <a:chOff x="1055688" y="2901949"/>
            <a:chExt cx="3149600" cy="2932793"/>
          </a:xfrm>
        </p:grpSpPr>
        <p:sp>
          <p:nvSpPr>
            <p:cNvPr id="2" name="矩形 1"/>
            <p:cNvSpPr/>
            <p:nvPr/>
          </p:nvSpPr>
          <p:spPr>
            <a:xfrm>
              <a:off x="1055688" y="2901949"/>
              <a:ext cx="3149600" cy="293279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4"/>
            <p:cNvSpPr/>
            <p:nvPr/>
          </p:nvSpPr>
          <p:spPr>
            <a:xfrm>
              <a:off x="1153552" y="2932611"/>
              <a:ext cx="425084" cy="36714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9"/>
            <p:cNvSpPr txBox="1"/>
            <p:nvPr/>
          </p:nvSpPr>
          <p:spPr>
            <a:xfrm>
              <a:off x="1231780" y="3441990"/>
              <a:ext cx="2812212" cy="1755251"/>
            </a:xfrm>
            <a:prstGeom prst="rect">
              <a:avLst/>
            </a:prstGeom>
            <a:noFill/>
          </p:spPr>
          <p:txBody>
            <a:bodyPr wrap="square" rtlCol="0">
              <a:spAutoFit/>
              <a:scene3d>
                <a:camera prst="orthographicFront"/>
                <a:lightRig rig="threePt" dir="t"/>
              </a:scene3d>
              <a:sp3d contourW="12700"/>
            </a:bodyPr>
            <a:lstStyle/>
            <a:p>
              <a:pPr algn="just">
                <a:lnSpc>
                  <a:spcPct val="150000"/>
                </a:lnSpc>
              </a:pPr>
              <a:r>
                <a:rPr lang="zh-CN" altLang="en-US" sz="1400" smtClean="0">
                  <a:solidFill>
                    <a:schemeClr val="bg1">
                      <a:lumMod val="50000"/>
                    </a:schemeClr>
                  </a:solidFill>
                </a:rPr>
                <a:t>        绝</a:t>
              </a:r>
              <a:r>
                <a:rPr lang="zh-CN" altLang="en-US" sz="1400">
                  <a:solidFill>
                    <a:schemeClr val="bg1">
                      <a:lumMod val="50000"/>
                    </a:schemeClr>
                  </a:solidFill>
                </a:rPr>
                <a:t>大多数的矿工，都会通过诚实挖矿来维持整个比特币系统</a:t>
              </a:r>
            </a:p>
            <a:p>
              <a:pPr algn="just">
                <a:lnSpc>
                  <a:spcPct val="150000"/>
                </a:lnSpc>
              </a:pPr>
              <a:r>
                <a:rPr lang="zh-CN" altLang="en-US" sz="1400" smtClean="0">
                  <a:solidFill>
                    <a:schemeClr val="bg1">
                      <a:lumMod val="50000"/>
                    </a:schemeClr>
                  </a:solidFill>
                </a:rPr>
                <a:t>这</a:t>
              </a:r>
              <a:r>
                <a:rPr lang="zh-CN" altLang="en-US" sz="1400">
                  <a:solidFill>
                    <a:schemeClr val="bg1">
                      <a:lumMod val="50000"/>
                    </a:schemeClr>
                  </a:solidFill>
                </a:rPr>
                <a:t>些矿工占据了大部分的算</a:t>
              </a:r>
              <a:r>
                <a:rPr lang="zh-CN" altLang="en-US" sz="1400">
                  <a:solidFill>
                    <a:schemeClr val="bg1">
                      <a:lumMod val="50000"/>
                    </a:schemeClr>
                  </a:solidFill>
                </a:rPr>
                <a:t>力</a:t>
              </a:r>
              <a:r>
                <a:rPr lang="zh-CN" altLang="en-US" sz="1400" smtClean="0">
                  <a:solidFill>
                    <a:schemeClr val="bg1">
                      <a:lumMod val="50000"/>
                    </a:schemeClr>
                  </a:solidFill>
                </a:rPr>
                <a:t>，      如</a:t>
              </a:r>
              <a:r>
                <a:rPr lang="zh-CN" altLang="en-US" sz="1400">
                  <a:solidFill>
                    <a:schemeClr val="bg1">
                      <a:lumMod val="50000"/>
                    </a:schemeClr>
                  </a:solidFill>
                </a:rPr>
                <a:t>果他们要伪造交易简直太容易了，那就意味着整个比特币网络的主区块链都是伪造</a:t>
              </a:r>
              <a:r>
                <a:rPr lang="zh-CN" altLang="en-US" sz="1400">
                  <a:solidFill>
                    <a:schemeClr val="bg1">
                      <a:lumMod val="50000"/>
                    </a:schemeClr>
                  </a:solidFill>
                </a:rPr>
                <a:t>的</a:t>
              </a:r>
              <a:r>
                <a:rPr lang="zh-CN" altLang="en-US" sz="1400" smtClean="0">
                  <a:solidFill>
                    <a:schemeClr val="bg1">
                      <a:lumMod val="50000"/>
                    </a:schemeClr>
                  </a:solidFill>
                </a:rPr>
                <a:t>。</a:t>
              </a:r>
              <a:endParaRPr lang="zh-CN" altLang="en-US" sz="1400">
                <a:solidFill>
                  <a:schemeClr val="bg1">
                    <a:lumMod val="50000"/>
                  </a:schemeClr>
                </a:solidFill>
              </a:endParaRPr>
            </a:p>
          </p:txBody>
        </p:sp>
      </p:grpSp>
      <p:grpSp>
        <p:nvGrpSpPr>
          <p:cNvPr id="24" name="组合 23"/>
          <p:cNvGrpSpPr/>
          <p:nvPr/>
        </p:nvGrpSpPr>
        <p:grpSpPr>
          <a:xfrm>
            <a:off x="4521201" y="2835274"/>
            <a:ext cx="6434346" cy="3394077"/>
            <a:chOff x="4521201" y="2901949"/>
            <a:chExt cx="3149600" cy="3438466"/>
          </a:xfrm>
        </p:grpSpPr>
        <p:sp>
          <p:nvSpPr>
            <p:cNvPr id="3" name="矩形 2"/>
            <p:cNvSpPr/>
            <p:nvPr/>
          </p:nvSpPr>
          <p:spPr>
            <a:xfrm>
              <a:off x="4521201" y="2901949"/>
              <a:ext cx="3149600" cy="343846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5"/>
            <p:cNvSpPr/>
            <p:nvPr/>
          </p:nvSpPr>
          <p:spPr>
            <a:xfrm>
              <a:off x="4623762" y="2972404"/>
              <a:ext cx="205220" cy="395944"/>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p:cNvSpPr txBox="1"/>
            <p:nvPr/>
          </p:nvSpPr>
          <p:spPr>
            <a:xfrm>
              <a:off x="4698522" y="3257194"/>
              <a:ext cx="2794958" cy="2995896"/>
            </a:xfrm>
            <a:prstGeom prst="rect">
              <a:avLst/>
            </a:prstGeom>
            <a:noFill/>
          </p:spPr>
          <p:txBody>
            <a:bodyPr wrap="square" rtlCol="0">
              <a:spAutoFit/>
              <a:scene3d>
                <a:camera prst="orthographicFront"/>
                <a:lightRig rig="threePt" dir="t"/>
              </a:scene3d>
              <a:sp3d contourW="12700"/>
            </a:bodyPr>
            <a:lstStyle/>
            <a:p>
              <a:r>
                <a:rPr lang="zh-CN" altLang="en-US" sz="1200" smtClean="0">
                  <a:solidFill>
                    <a:schemeClr val="bg1">
                      <a:lumMod val="50000"/>
                    </a:schemeClr>
                  </a:solidFill>
                </a:rPr>
                <a:t>       </a:t>
              </a:r>
              <a:endParaRPr lang="en-US" altLang="zh-CN" sz="1200" smtClean="0">
                <a:solidFill>
                  <a:schemeClr val="bg1">
                    <a:lumMod val="50000"/>
                  </a:schemeClr>
                </a:solidFill>
              </a:endParaRPr>
            </a:p>
            <a:p>
              <a:pPr algn="just">
                <a:lnSpc>
                  <a:spcPts val="1900"/>
                </a:lnSpc>
              </a:pPr>
              <a:r>
                <a:rPr lang="zh-CN" altLang="en-US" sz="1400" smtClean="0">
                  <a:solidFill>
                    <a:schemeClr val="bg1">
                      <a:lumMod val="50000"/>
                    </a:schemeClr>
                  </a:solidFill>
                </a:rPr>
                <a:t>       绝</a:t>
              </a:r>
              <a:r>
                <a:rPr lang="zh-CN" altLang="en-US" sz="1400">
                  <a:solidFill>
                    <a:schemeClr val="bg1">
                      <a:lumMod val="50000"/>
                    </a:schemeClr>
                  </a:solidFill>
                </a:rPr>
                <a:t>大多数的矿工，都会通过诚实挖矿来维持整个比特币系统</a:t>
              </a:r>
            </a:p>
            <a:p>
              <a:pPr algn="just">
                <a:lnSpc>
                  <a:spcPts val="1900"/>
                </a:lnSpc>
              </a:pPr>
              <a:r>
                <a:rPr lang="zh-CN" altLang="en-US" sz="1400" smtClean="0">
                  <a:solidFill>
                    <a:schemeClr val="bg1">
                      <a:lumMod val="50000"/>
                    </a:schemeClr>
                  </a:solidFill>
                </a:rPr>
                <a:t>这</a:t>
              </a:r>
              <a:r>
                <a:rPr lang="zh-CN" altLang="en-US" sz="1400">
                  <a:solidFill>
                    <a:schemeClr val="bg1">
                      <a:lumMod val="50000"/>
                    </a:schemeClr>
                  </a:solidFill>
                </a:rPr>
                <a:t>个并不是靠着矿工的人品去保证的，而是从他们的角度考虑的利益最大</a:t>
              </a:r>
              <a:r>
                <a:rPr lang="zh-CN" altLang="en-US" sz="1400">
                  <a:solidFill>
                    <a:schemeClr val="bg1">
                      <a:lumMod val="50000"/>
                    </a:schemeClr>
                  </a:solidFill>
                </a:rPr>
                <a:t>化</a:t>
              </a:r>
              <a:r>
                <a:rPr lang="zh-CN" altLang="en-US" sz="1400" smtClean="0">
                  <a:solidFill>
                    <a:schemeClr val="bg1">
                      <a:lumMod val="50000"/>
                    </a:schemeClr>
                  </a:solidFill>
                </a:rPr>
                <a:t>。</a:t>
              </a:r>
              <a:endParaRPr lang="en-US" altLang="zh-CN" sz="1400" smtClean="0">
                <a:solidFill>
                  <a:schemeClr val="bg1">
                    <a:lumMod val="50000"/>
                  </a:schemeClr>
                </a:solidFill>
              </a:endParaRPr>
            </a:p>
            <a:p>
              <a:pPr algn="just">
                <a:lnSpc>
                  <a:spcPts val="1900"/>
                </a:lnSpc>
              </a:pPr>
              <a:r>
                <a:rPr lang="en-US" altLang="zh-CN" sz="1400">
                  <a:solidFill>
                    <a:schemeClr val="bg1">
                      <a:lumMod val="50000"/>
                    </a:schemeClr>
                  </a:solidFill>
                </a:rPr>
                <a:t> </a:t>
              </a:r>
              <a:r>
                <a:rPr lang="en-US" altLang="zh-CN" sz="1400" smtClean="0">
                  <a:solidFill>
                    <a:schemeClr val="bg1">
                      <a:lumMod val="50000"/>
                    </a:schemeClr>
                  </a:solidFill>
                </a:rPr>
                <a:t>      </a:t>
              </a:r>
              <a:r>
                <a:rPr lang="zh-CN" altLang="en-US" sz="1400" smtClean="0">
                  <a:solidFill>
                    <a:schemeClr val="bg1">
                      <a:lumMod val="50000"/>
                    </a:schemeClr>
                  </a:solidFill>
                </a:rPr>
                <a:t>首</a:t>
              </a:r>
              <a:r>
                <a:rPr lang="zh-CN" altLang="en-US" sz="1400">
                  <a:solidFill>
                    <a:schemeClr val="bg1">
                      <a:lumMod val="50000"/>
                    </a:schemeClr>
                  </a:solidFill>
                </a:rPr>
                <a:t>先矿工挖矿有比特币奖励，早期运算一个区块可以获得</a:t>
              </a:r>
              <a:r>
                <a:rPr lang="en-US" altLang="zh-CN" sz="1400">
                  <a:solidFill>
                    <a:schemeClr val="bg1">
                      <a:lumMod val="50000"/>
                    </a:schemeClr>
                  </a:solidFill>
                </a:rPr>
                <a:t>50</a:t>
              </a:r>
              <a:r>
                <a:rPr lang="zh-CN" altLang="en-US" sz="1400">
                  <a:solidFill>
                    <a:schemeClr val="bg1">
                      <a:lumMod val="50000"/>
                    </a:schemeClr>
                  </a:solidFill>
                </a:rPr>
                <a:t>个比特币的奖励，后面这种奖励会越来越少，但是交易手续费又是一个新的奖励方式。</a:t>
              </a:r>
            </a:p>
            <a:p>
              <a:pPr algn="just">
                <a:lnSpc>
                  <a:spcPts val="1900"/>
                </a:lnSpc>
              </a:pPr>
              <a:r>
                <a:rPr lang="zh-CN" altLang="en-US" sz="1400" smtClean="0">
                  <a:solidFill>
                    <a:schemeClr val="bg1">
                      <a:lumMod val="50000"/>
                    </a:schemeClr>
                  </a:solidFill>
                </a:rPr>
                <a:t>        如</a:t>
              </a:r>
              <a:r>
                <a:rPr lang="zh-CN" altLang="en-US" sz="1400">
                  <a:solidFill>
                    <a:schemeClr val="bg1">
                      <a:lumMod val="50000"/>
                    </a:schemeClr>
                  </a:solidFill>
                </a:rPr>
                <a:t>果他们集体伪造交易，用户对比特币失去了信心，没人在去使用比特币。那么矿工伪造了交易盗取比特币就失去了意义。</a:t>
              </a:r>
            </a:p>
            <a:p>
              <a:pPr algn="just">
                <a:lnSpc>
                  <a:spcPts val="1900"/>
                </a:lnSpc>
              </a:pPr>
              <a:r>
                <a:rPr lang="zh-CN" altLang="en-US" sz="1400" smtClean="0">
                  <a:solidFill>
                    <a:schemeClr val="bg1">
                      <a:lumMod val="50000"/>
                    </a:schemeClr>
                  </a:solidFill>
                </a:rPr>
                <a:t>        从</a:t>
              </a:r>
              <a:r>
                <a:rPr lang="zh-CN" altLang="en-US" sz="1400">
                  <a:solidFill>
                    <a:schemeClr val="bg1">
                      <a:lumMod val="50000"/>
                    </a:schemeClr>
                  </a:solidFill>
                </a:rPr>
                <a:t>另一方面看，如果真有这样的</a:t>
              </a:r>
              <a:r>
                <a:rPr lang="en-US" altLang="zh-CN" sz="1400">
                  <a:solidFill>
                    <a:schemeClr val="bg1">
                      <a:lumMod val="50000"/>
                    </a:schemeClr>
                  </a:solidFill>
                </a:rPr>
                <a:t>51%</a:t>
              </a:r>
              <a:r>
                <a:rPr lang="zh-CN" altLang="en-US" sz="1400">
                  <a:solidFill>
                    <a:schemeClr val="bg1">
                      <a:lumMod val="50000"/>
                    </a:schemeClr>
                  </a:solidFill>
                </a:rPr>
                <a:t>攻击，建议是收款方等到全网的 </a:t>
              </a:r>
              <a:r>
                <a:rPr lang="en-US" altLang="zh-CN" sz="1400">
                  <a:solidFill>
                    <a:schemeClr val="bg1">
                      <a:lumMod val="50000"/>
                    </a:schemeClr>
                  </a:solidFill>
                </a:rPr>
                <a:t>6 </a:t>
              </a:r>
              <a:r>
                <a:rPr lang="zh-CN" altLang="en-US" sz="1400">
                  <a:solidFill>
                    <a:schemeClr val="bg1">
                      <a:lumMod val="50000"/>
                    </a:schemeClr>
                  </a:solidFill>
                </a:rPr>
                <a:t>个确认之后再交付商品。按照</a:t>
              </a:r>
              <a:r>
                <a:rPr lang="en-US" altLang="zh-CN" sz="1400">
                  <a:solidFill>
                    <a:schemeClr val="bg1">
                      <a:lumMod val="50000"/>
                    </a:schemeClr>
                  </a:solidFill>
                </a:rPr>
                <a:t>10</a:t>
              </a:r>
              <a:r>
                <a:rPr lang="zh-CN" altLang="en-US" sz="1400">
                  <a:solidFill>
                    <a:schemeClr val="bg1">
                      <a:lumMod val="50000"/>
                    </a:schemeClr>
                  </a:solidFill>
                </a:rPr>
                <a:t>分钟一个区块的速度，也只需一个小时就可以保证你的钱是否基本肯定收到。</a:t>
              </a:r>
            </a:p>
          </p:txBody>
        </p:sp>
      </p:grpSp>
      <p:sp>
        <p:nvSpPr>
          <p:cNvPr id="17" name="文本框 16"/>
          <p:cNvSpPr txBox="1"/>
          <p:nvPr/>
        </p:nvSpPr>
        <p:spPr>
          <a:xfrm>
            <a:off x="1055688" y="1709949"/>
            <a:ext cx="10080625" cy="823302"/>
          </a:xfrm>
          <a:prstGeom prst="rect">
            <a:avLst/>
          </a:prstGeom>
          <a:noFill/>
        </p:spPr>
        <p:txBody>
          <a:bodyPr wrap="square" rtlCol="0">
            <a:spAutoFit/>
            <a:scene3d>
              <a:camera prst="orthographicFront"/>
              <a:lightRig rig="threePt" dir="t"/>
            </a:scene3d>
            <a:sp3d contourW="12700"/>
          </a:bodyPr>
          <a:lstStyle/>
          <a:p>
            <a:pPr>
              <a:lnSpc>
                <a:spcPts val="1900"/>
              </a:lnSpc>
            </a:pPr>
            <a:r>
              <a:rPr lang="zh-CN" altLang="en-US" sz="1600" smtClean="0">
                <a:solidFill>
                  <a:schemeClr val="bg1">
                    <a:lumMod val="50000"/>
                  </a:schemeClr>
                </a:solidFill>
              </a:rPr>
              <a:t>       所</a:t>
            </a:r>
            <a:r>
              <a:rPr lang="zh-CN" altLang="en-US" sz="1600">
                <a:solidFill>
                  <a:schemeClr val="bg1">
                    <a:lumMod val="50000"/>
                  </a:schemeClr>
                </a:solidFill>
              </a:rPr>
              <a:t>谓</a:t>
            </a:r>
            <a:r>
              <a:rPr lang="en-US" altLang="zh-CN" sz="1600">
                <a:solidFill>
                  <a:schemeClr val="bg1">
                    <a:lumMod val="50000"/>
                  </a:schemeClr>
                </a:solidFill>
              </a:rPr>
              <a:t>51%</a:t>
            </a:r>
            <a:r>
              <a:rPr lang="zh-CN" altLang="en-US" sz="1600">
                <a:solidFill>
                  <a:schemeClr val="bg1">
                    <a:lumMod val="50000"/>
                  </a:schemeClr>
                </a:solidFill>
              </a:rPr>
              <a:t>攻击，就是利用比特币使用算力作为竞争条件的特点，使用算力优势撤销自己已经发生的付款交易。如果有人掌握了</a:t>
            </a:r>
            <a:r>
              <a:rPr lang="en-US" altLang="zh-CN" sz="1600">
                <a:solidFill>
                  <a:schemeClr val="bg1">
                    <a:lumMod val="50000"/>
                  </a:schemeClr>
                </a:solidFill>
              </a:rPr>
              <a:t>50%</a:t>
            </a:r>
            <a:r>
              <a:rPr lang="zh-CN" altLang="en-US" sz="1600">
                <a:solidFill>
                  <a:schemeClr val="bg1">
                    <a:lumMod val="50000"/>
                  </a:schemeClr>
                </a:solidFill>
              </a:rPr>
              <a:t>以上的算力，他能够比其他人更快地找到开采区块需要的那个随机数，因此他实际上拥有了绝对哪个一区块的有效权利。</a:t>
            </a:r>
            <a:endParaRPr lang="en-US" altLang="zh-CN" sz="1200" b="1" dirty="0">
              <a:solidFill>
                <a:schemeClr val="bg1">
                  <a:lumMod val="50000"/>
                </a:schemeClr>
              </a:solidFill>
            </a:endParaRPr>
          </a:p>
        </p:txBody>
      </p:sp>
      <p:sp>
        <p:nvSpPr>
          <p:cNvPr id="18"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什么是比特币</a:t>
            </a:r>
            <a:r>
              <a:rPr lang="en-US" altLang="zh-CN" sz="3200" b="1">
                <a:latin typeface="+mn-ea"/>
              </a:rPr>
              <a:t>51%</a:t>
            </a:r>
            <a:r>
              <a:rPr lang="zh-CN" altLang="en-US" sz="3200" b="1">
                <a:latin typeface="+mn-ea"/>
              </a:rPr>
              <a:t>攻击？</a:t>
            </a:r>
            <a:endParaRPr lang="en-US" sz="3200" b="1" dirty="0">
              <a:latin typeface="+mn-ea"/>
            </a:endParaRPr>
          </a:p>
        </p:txBody>
      </p:sp>
      <p:sp>
        <p:nvSpPr>
          <p:cNvPr id="19" name="灯片编号占位符 18"/>
          <p:cNvSpPr>
            <a:spLocks noGrp="1"/>
          </p:cNvSpPr>
          <p:nvPr>
            <p:ph type="sldNum" sz="quarter" idx="4294967295"/>
          </p:nvPr>
        </p:nvSpPr>
        <p:spPr>
          <a:xfrm>
            <a:off x="890014" y="183151"/>
            <a:ext cx="648153" cy="365125"/>
          </a:xfrm>
        </p:spPr>
        <p:txBody>
          <a:bodyPr/>
          <a:lstStyle/>
          <a:p>
            <a:fld id="{1E5B29A9-5820-46BE-83DA-BE1F926704E3}" type="slidenum">
              <a:rPr lang="zh-CN" altLang="en-US" smtClean="0"/>
              <a:pPr/>
              <a:t>28</a:t>
            </a:fld>
            <a:endParaRPr lang="zh-CN" altLang="en-US" dirty="0"/>
          </a:p>
        </p:txBody>
      </p:sp>
    </p:spTree>
    <p:extLst>
      <p:ext uri="{BB962C8B-B14F-4D97-AF65-F5344CB8AC3E}">
        <p14:creationId xmlns:p14="http://schemas.microsoft.com/office/powerpoint/2010/main" val="2688493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6598009" y="2176933"/>
            <a:ext cx="4609060" cy="70019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smtClean="0">
                <a:solidFill>
                  <a:srgbClr val="323232"/>
                </a:solidFill>
              </a:rPr>
              <a:t>       比</a:t>
            </a:r>
            <a:r>
              <a:rPr lang="zh-CN" altLang="en-US" sz="1400">
                <a:solidFill>
                  <a:srgbClr val="323232"/>
                </a:solidFill>
              </a:rPr>
              <a:t>特币很有可能由于各种缺陷，无法达到一定规模进入正循环，最后像世界语一样半死不活。</a:t>
            </a:r>
            <a:endParaRPr lang="en-US" altLang="zh-CN" sz="1400" dirty="0">
              <a:solidFill>
                <a:srgbClr val="323232"/>
              </a:solidFill>
            </a:endParaRPr>
          </a:p>
        </p:txBody>
      </p:sp>
      <p:sp>
        <p:nvSpPr>
          <p:cNvPr id="36" name="文本框 35"/>
          <p:cNvSpPr txBox="1"/>
          <p:nvPr/>
        </p:nvSpPr>
        <p:spPr>
          <a:xfrm>
            <a:off x="7549872" y="3956880"/>
            <a:ext cx="4327803" cy="954107"/>
          </a:xfrm>
          <a:prstGeom prst="rect">
            <a:avLst/>
          </a:prstGeom>
          <a:noFill/>
        </p:spPr>
        <p:txBody>
          <a:bodyPr wrap="square" rtlCol="0">
            <a:spAutoFit/>
            <a:scene3d>
              <a:camera prst="orthographicFront"/>
              <a:lightRig rig="threePt" dir="t"/>
            </a:scene3d>
            <a:sp3d contourW="12700"/>
          </a:bodyPr>
          <a:lstStyle/>
          <a:p>
            <a:r>
              <a:rPr lang="zh-CN" altLang="en-US" sz="1400" smtClean="0">
                <a:solidFill>
                  <a:schemeClr val="bg1">
                    <a:lumMod val="50000"/>
                  </a:schemeClr>
                </a:solidFill>
              </a:rPr>
              <a:t>       </a:t>
            </a:r>
            <a:r>
              <a:rPr lang="zh-CN" altLang="en-US" sz="1400" smtClean="0">
                <a:solidFill>
                  <a:srgbClr val="323232"/>
                </a:solidFill>
              </a:rPr>
              <a:t>不</a:t>
            </a:r>
            <a:r>
              <a:rPr lang="zh-CN" altLang="en-US" sz="1400">
                <a:solidFill>
                  <a:srgbClr val="323232"/>
                </a:solidFill>
              </a:rPr>
              <a:t>建议普通人投资比特币，目前比特币风险级别属于风险投资，不属于普通人投资领域。如果一定要看好要投资，请确保充分了解比特币，使用闲钱投资，并做好损失</a:t>
            </a:r>
            <a:r>
              <a:rPr lang="en-US" altLang="zh-CN" sz="1400">
                <a:solidFill>
                  <a:srgbClr val="323232"/>
                </a:solidFill>
              </a:rPr>
              <a:t>95%</a:t>
            </a:r>
            <a:r>
              <a:rPr lang="zh-CN" altLang="en-US" sz="1400">
                <a:solidFill>
                  <a:srgbClr val="323232"/>
                </a:solidFill>
              </a:rPr>
              <a:t>本金的心理准备。</a:t>
            </a:r>
            <a:endParaRPr lang="en-US" altLang="zh-CN" sz="1400" dirty="0">
              <a:solidFill>
                <a:srgbClr val="323232"/>
              </a:solidFill>
            </a:endParaRPr>
          </a:p>
        </p:txBody>
      </p:sp>
      <p:sp>
        <p:nvSpPr>
          <p:cNvPr id="39" name="文本框 38"/>
          <p:cNvSpPr txBox="1"/>
          <p:nvPr/>
        </p:nvSpPr>
        <p:spPr>
          <a:xfrm>
            <a:off x="885373" y="3090458"/>
            <a:ext cx="3802152" cy="738664"/>
          </a:xfrm>
          <a:prstGeom prst="rect">
            <a:avLst/>
          </a:prstGeom>
          <a:noFill/>
        </p:spPr>
        <p:txBody>
          <a:bodyPr wrap="square" rtlCol="0">
            <a:spAutoFit/>
            <a:scene3d>
              <a:camera prst="orthographicFront"/>
              <a:lightRig rig="threePt" dir="t"/>
            </a:scene3d>
            <a:sp3d contourW="12700"/>
          </a:bodyPr>
          <a:lstStyle/>
          <a:p>
            <a:r>
              <a:rPr lang="zh-CN" altLang="en-US" sz="1400" smtClean="0">
                <a:solidFill>
                  <a:srgbClr val="323232"/>
                </a:solidFill>
              </a:rPr>
              <a:t>        购</a:t>
            </a:r>
            <a:r>
              <a:rPr lang="zh-CN" altLang="en-US" sz="1400">
                <a:solidFill>
                  <a:srgbClr val="323232"/>
                </a:solidFill>
              </a:rPr>
              <a:t>买比特币后一定要提现到自己的钱包</a:t>
            </a:r>
            <a:r>
              <a:rPr lang="zh-CN" altLang="en-US" sz="1400">
                <a:solidFill>
                  <a:srgbClr val="323232"/>
                </a:solidFill>
              </a:rPr>
              <a:t>，</a:t>
            </a:r>
            <a:endParaRPr lang="en-US" altLang="zh-CN" sz="1400">
              <a:solidFill>
                <a:srgbClr val="323232"/>
              </a:solidFill>
            </a:endParaRPr>
          </a:p>
          <a:p>
            <a:r>
              <a:rPr lang="zh-CN" altLang="en-US" sz="1400">
                <a:solidFill>
                  <a:srgbClr val="323232"/>
                </a:solidFill>
              </a:rPr>
              <a:t>绝</a:t>
            </a:r>
            <a:r>
              <a:rPr lang="zh-CN" altLang="en-US" sz="1400">
                <a:solidFill>
                  <a:srgbClr val="323232"/>
                </a:solidFill>
              </a:rPr>
              <a:t>对不要在交易所长时间存币</a:t>
            </a:r>
            <a:r>
              <a:rPr lang="zh-CN" altLang="en-US" sz="1400">
                <a:solidFill>
                  <a:srgbClr val="323232"/>
                </a:solidFill>
              </a:rPr>
              <a:t>。</a:t>
            </a:r>
            <a:endParaRPr lang="en-US" altLang="zh-CN" sz="1400">
              <a:solidFill>
                <a:srgbClr val="323232"/>
              </a:solidFill>
            </a:endParaRPr>
          </a:p>
          <a:p>
            <a:r>
              <a:rPr lang="zh-CN" altLang="en-US" sz="1400">
                <a:solidFill>
                  <a:srgbClr val="323232"/>
                </a:solidFill>
              </a:rPr>
              <a:t>绝对不要认为某交易所“足够大”就不会倒闭。</a:t>
            </a:r>
            <a:endParaRPr lang="en-US" altLang="zh-CN" sz="1400" dirty="0">
              <a:solidFill>
                <a:srgbClr val="323232"/>
              </a:solidFill>
            </a:endParaRPr>
          </a:p>
        </p:txBody>
      </p:sp>
      <p:sp>
        <p:nvSpPr>
          <p:cNvPr id="42" name="文本框 41"/>
          <p:cNvSpPr txBox="1"/>
          <p:nvPr/>
        </p:nvSpPr>
        <p:spPr>
          <a:xfrm>
            <a:off x="984932" y="5249768"/>
            <a:ext cx="4609060" cy="307777"/>
          </a:xfrm>
          <a:prstGeom prst="rect">
            <a:avLst/>
          </a:prstGeom>
          <a:noFill/>
        </p:spPr>
        <p:txBody>
          <a:bodyPr wrap="square" rtlCol="0">
            <a:spAutoFit/>
            <a:scene3d>
              <a:camera prst="orthographicFront"/>
              <a:lightRig rig="threePt" dir="t"/>
            </a:scene3d>
            <a:sp3d contourW="12700"/>
          </a:bodyPr>
          <a:lstStyle/>
          <a:p>
            <a:pPr algn="r"/>
            <a:r>
              <a:rPr lang="zh-CN" altLang="en-US" sz="1400">
                <a:solidFill>
                  <a:srgbClr val="323232"/>
                </a:solidFill>
              </a:rPr>
              <a:t>比特币</a:t>
            </a:r>
            <a:r>
              <a:rPr lang="zh-CN" altLang="en-US" sz="1400">
                <a:solidFill>
                  <a:srgbClr val="323232"/>
                </a:solidFill>
              </a:rPr>
              <a:t>挖</a:t>
            </a:r>
            <a:r>
              <a:rPr lang="zh-CN" altLang="en-US" sz="1400" smtClean="0">
                <a:solidFill>
                  <a:srgbClr val="323232"/>
                </a:solidFill>
              </a:rPr>
              <a:t>矿不一</a:t>
            </a:r>
            <a:r>
              <a:rPr lang="zh-CN" altLang="en-US" sz="1400">
                <a:solidFill>
                  <a:srgbClr val="323232"/>
                </a:solidFill>
              </a:rPr>
              <a:t>定要用计</a:t>
            </a:r>
            <a:r>
              <a:rPr lang="zh-CN" altLang="en-US" sz="1400">
                <a:solidFill>
                  <a:srgbClr val="323232"/>
                </a:solidFill>
              </a:rPr>
              <a:t>算</a:t>
            </a:r>
            <a:r>
              <a:rPr lang="zh-CN" altLang="en-US" sz="1400" smtClean="0">
                <a:solidFill>
                  <a:srgbClr val="323232"/>
                </a:solidFill>
              </a:rPr>
              <a:t>机</a:t>
            </a:r>
            <a:r>
              <a:rPr lang="zh-CN" altLang="en-US" sz="1400">
                <a:solidFill>
                  <a:srgbClr val="323232"/>
                </a:solidFill>
              </a:rPr>
              <a:t>，</a:t>
            </a:r>
            <a:r>
              <a:rPr lang="zh-CN" altLang="en-US" sz="1400" smtClean="0">
                <a:solidFill>
                  <a:srgbClr val="323232"/>
                </a:solidFill>
              </a:rPr>
              <a:t>用</a:t>
            </a:r>
            <a:r>
              <a:rPr lang="zh-CN" altLang="en-US" sz="1400">
                <a:solidFill>
                  <a:srgbClr val="323232"/>
                </a:solidFill>
              </a:rPr>
              <a:t>纸笔来计算</a:t>
            </a:r>
            <a:r>
              <a:rPr lang="zh-CN" altLang="en-US" sz="1400">
                <a:solidFill>
                  <a:srgbClr val="323232"/>
                </a:solidFill>
              </a:rPr>
              <a:t>可</a:t>
            </a:r>
            <a:r>
              <a:rPr lang="zh-CN" altLang="en-US" sz="1400" smtClean="0">
                <a:solidFill>
                  <a:srgbClr val="323232"/>
                </a:solidFill>
              </a:rPr>
              <a:t>行</a:t>
            </a:r>
            <a:r>
              <a:rPr lang="zh-CN" altLang="en-US" sz="1400">
                <a:solidFill>
                  <a:srgbClr val="323232"/>
                </a:solidFill>
              </a:rPr>
              <a:t>。</a:t>
            </a:r>
            <a:endParaRPr lang="en-US" altLang="zh-CN" sz="1400" dirty="0">
              <a:solidFill>
                <a:srgbClr val="323232"/>
              </a:solidFill>
            </a:endParaRPr>
          </a:p>
        </p:txBody>
      </p:sp>
      <p:sp>
        <p:nvSpPr>
          <p:cNvPr id="44"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smtClean="0">
                <a:latin typeface="+mn-ea"/>
              </a:rPr>
              <a:t>忠告</a:t>
            </a:r>
            <a:endParaRPr lang="en-US" sz="3200" b="1" dirty="0">
              <a:latin typeface="+mn-ea"/>
            </a:endParaRPr>
          </a:p>
        </p:txBody>
      </p:sp>
      <p:pic>
        <p:nvPicPr>
          <p:cNvPr id="48" name="图片占位符 47"/>
          <p:cNvPicPr>
            <a:picLocks noGrp="1" noChangeAspect="1"/>
          </p:cNvPicPr>
          <p:nvPr>
            <p:ph type="pic" sz="quarter" idx="11"/>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412" r="9412"/>
          <a:stretch>
            <a:fillRect/>
          </a:stretch>
        </p:blipFill>
        <p:spPr/>
      </p:pic>
      <p:sp>
        <p:nvSpPr>
          <p:cNvPr id="46" name="灯片编号占位符 45"/>
          <p:cNvSpPr>
            <a:spLocks noGrp="1"/>
          </p:cNvSpPr>
          <p:nvPr>
            <p:ph type="sldNum" sz="quarter" idx="10"/>
          </p:nvPr>
        </p:nvSpPr>
        <p:spPr/>
        <p:txBody>
          <a:bodyPr/>
          <a:lstStyle/>
          <a:p>
            <a:fld id="{1E5B29A9-5820-46BE-83DA-BE1F926704E3}" type="slidenum">
              <a:rPr lang="zh-CN" altLang="en-US" smtClean="0"/>
              <a:pPr/>
              <a:t>29</a:t>
            </a:fld>
            <a:endParaRPr lang="zh-CN" altLang="en-US" dirty="0"/>
          </a:p>
        </p:txBody>
      </p:sp>
    </p:spTree>
    <p:extLst>
      <p:ext uri="{BB962C8B-B14F-4D97-AF65-F5344CB8AC3E}">
        <p14:creationId xmlns:p14="http://schemas.microsoft.com/office/powerpoint/2010/main" val="2416278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strips(down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05275" y="561975"/>
            <a:ext cx="7524750" cy="57340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8162366" y="4849314"/>
            <a:ext cx="2698175" cy="669895"/>
            <a:chOff x="1874171" y="3022067"/>
            <a:chExt cx="2698175" cy="669895"/>
          </a:xfrm>
        </p:grpSpPr>
        <p:sp>
          <p:nvSpPr>
            <p:cNvPr id="11" name="文本框 10"/>
            <p:cNvSpPr txBox="1"/>
            <p:nvPr/>
          </p:nvSpPr>
          <p:spPr>
            <a:xfrm>
              <a:off x="1874171" y="3022067"/>
              <a:ext cx="2698175" cy="523220"/>
            </a:xfrm>
            <a:prstGeom prst="rect">
              <a:avLst/>
            </a:prstGeom>
            <a:noFill/>
          </p:spPr>
          <p:txBody>
            <a:bodyPr wrap="none" rtlCol="0">
              <a:spAutoFit/>
              <a:scene3d>
                <a:camera prst="orthographicFront"/>
                <a:lightRig rig="threePt" dir="t"/>
              </a:scene3d>
              <a:sp3d contourW="12700"/>
            </a:bodyPr>
            <a:lstStyle/>
            <a:p>
              <a:pPr algn="r"/>
              <a:r>
                <a:rPr lang="zh-CN" altLang="en-US" sz="2800" b="1" dirty="0" smtClean="0">
                  <a:solidFill>
                    <a:schemeClr val="bg1"/>
                  </a:solidFill>
                </a:rPr>
                <a:t>比特币是什么？</a:t>
              </a:r>
              <a:endParaRPr lang="zh-CN" altLang="en-US" sz="2800" b="1" dirty="0">
                <a:solidFill>
                  <a:schemeClr val="bg1"/>
                </a:solidFill>
              </a:endParaRPr>
            </a:p>
          </p:txBody>
        </p:sp>
        <p:sp>
          <p:nvSpPr>
            <p:cNvPr id="12" name="文本框 11"/>
            <p:cNvSpPr txBox="1"/>
            <p:nvPr/>
          </p:nvSpPr>
          <p:spPr>
            <a:xfrm>
              <a:off x="2949448" y="3430352"/>
              <a:ext cx="1414170" cy="261610"/>
            </a:xfrm>
            <a:prstGeom prst="rect">
              <a:avLst/>
            </a:prstGeom>
            <a:noFill/>
          </p:spPr>
          <p:txBody>
            <a:bodyPr wrap="none" rtlCol="0">
              <a:spAutoFit/>
              <a:scene3d>
                <a:camera prst="orthographicFront"/>
                <a:lightRig rig="threePt" dir="t"/>
              </a:scene3d>
              <a:sp3d contourW="12700"/>
            </a:bodyPr>
            <a:lstStyle/>
            <a:p>
              <a:r>
                <a:rPr lang="en-US" altLang="zh-CN" sz="1100">
                  <a:solidFill>
                    <a:schemeClr val="bg1"/>
                  </a:solidFill>
                </a:rPr>
                <a:t>What is the bitcoin?</a:t>
              </a:r>
              <a:endParaRPr lang="zh-CN" altLang="en-US" sz="1100" dirty="0">
                <a:solidFill>
                  <a:schemeClr val="bg1"/>
                </a:solidFill>
              </a:endParaRPr>
            </a:p>
          </p:txBody>
        </p:sp>
      </p:grpSp>
      <p:sp>
        <p:nvSpPr>
          <p:cNvPr id="10" name="文本框 9"/>
          <p:cNvSpPr txBox="1"/>
          <p:nvPr/>
        </p:nvSpPr>
        <p:spPr>
          <a:xfrm>
            <a:off x="9530360" y="3510867"/>
            <a:ext cx="1441420" cy="1446550"/>
          </a:xfrm>
          <a:prstGeom prst="rect">
            <a:avLst/>
          </a:prstGeom>
          <a:noFill/>
        </p:spPr>
        <p:txBody>
          <a:bodyPr wrap="none" rtlCol="0">
            <a:spAutoFit/>
            <a:scene3d>
              <a:camera prst="orthographicFront"/>
              <a:lightRig rig="threePt" dir="t"/>
            </a:scene3d>
            <a:sp3d contourW="12700"/>
          </a:bodyPr>
          <a:lstStyle/>
          <a:p>
            <a:pPr algn="r"/>
            <a:r>
              <a:rPr lang="en-US" altLang="zh-CN" sz="8800" b="1" dirty="0">
                <a:solidFill>
                  <a:schemeClr val="bg1"/>
                </a:solidFill>
              </a:rPr>
              <a:t>01</a:t>
            </a:r>
            <a:endParaRPr lang="zh-CN" altLang="en-US" sz="8800" b="1" dirty="0">
              <a:solidFill>
                <a:schemeClr val="bg1"/>
              </a:solidFill>
            </a:endParaRPr>
          </a:p>
        </p:txBody>
      </p:sp>
      <p:pic>
        <p:nvPicPr>
          <p:cNvPr id="17" name="图片占位符 16"/>
          <p:cNvPicPr>
            <a:picLocks noGrp="1" noChangeAspect="1"/>
          </p:cNvPicPr>
          <p:nvPr>
            <p:ph type="pic" sz="quarter" idx="10"/>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61975" y="562753"/>
            <a:ext cx="3257550" cy="1727761"/>
          </a:xfrm>
        </p:spPr>
      </p:pic>
      <p:pic>
        <p:nvPicPr>
          <p:cNvPr id="19" name="图片占位符 18"/>
          <p:cNvPicPr>
            <a:picLocks noGrp="1" noChangeAspect="1"/>
          </p:cNvPicPr>
          <p:nvPr>
            <p:ph type="pic" sz="quarter" idx="11"/>
          </p:nvPr>
        </p:nvPicPr>
        <p:blipFill>
          <a:blip r:embed="rId4">
            <a:grayscl/>
            <a:extLst>
              <a:ext uri="{28A0092B-C50C-407E-A947-70E740481C1C}">
                <a14:useLocalDpi xmlns:a14="http://schemas.microsoft.com/office/drawing/2010/main" val="0"/>
              </a:ext>
            </a:extLst>
          </a:blip>
          <a:stretch>
            <a:fillRect/>
          </a:stretch>
        </p:blipFill>
        <p:spPr>
          <a:xfrm>
            <a:off x="561975" y="2565119"/>
            <a:ext cx="3257550" cy="1727761"/>
          </a:xfrm>
        </p:spPr>
      </p:pic>
      <p:pic>
        <p:nvPicPr>
          <p:cNvPr id="21" name="图片占位符 20"/>
          <p:cNvPicPr>
            <a:picLocks noGrp="1" noChangeAspect="1"/>
          </p:cNvPicPr>
          <p:nvPr>
            <p:ph type="pic" sz="quarter" idx="12"/>
          </p:nvPr>
        </p:nvPicPr>
        <p:blipFill>
          <a:blip r:embed="rId5">
            <a:grayscl/>
            <a:extLst>
              <a:ext uri="{28A0092B-C50C-407E-A947-70E740481C1C}">
                <a14:useLocalDpi xmlns:a14="http://schemas.microsoft.com/office/drawing/2010/main" val="0"/>
              </a:ext>
            </a:extLst>
          </a:blip>
          <a:stretch>
            <a:fillRect/>
          </a:stretch>
        </p:blipFill>
        <p:spPr>
          <a:xfrm>
            <a:off x="561975" y="4567486"/>
            <a:ext cx="3257550" cy="1727761"/>
          </a:xfrm>
        </p:spPr>
      </p:pic>
    </p:spTree>
    <p:extLst>
      <p:ext uri="{BB962C8B-B14F-4D97-AF65-F5344CB8AC3E}">
        <p14:creationId xmlns:p14="http://schemas.microsoft.com/office/powerpoint/2010/main" val="2992172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t="9419" b="9419"/>
          <a:stretch>
            <a:fillRect/>
          </a:stretch>
        </p:blipFill>
        <p:spPr/>
      </p:pic>
      <p:sp>
        <p:nvSpPr>
          <p:cNvPr id="10" name="文本框 9"/>
          <p:cNvSpPr txBox="1"/>
          <p:nvPr/>
        </p:nvSpPr>
        <p:spPr>
          <a:xfrm>
            <a:off x="2053248" y="3679679"/>
            <a:ext cx="2339102" cy="46166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Arial"/>
                <a:ea typeface="微软雅黑"/>
                <a:cs typeface="+mn-cs"/>
              </a:rPr>
              <a:t>比特币入门介绍</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endParaRPr>
          </a:p>
        </p:txBody>
      </p:sp>
      <p:sp>
        <p:nvSpPr>
          <p:cNvPr id="13" name="文本框 12"/>
          <p:cNvSpPr txBox="1"/>
          <p:nvPr/>
        </p:nvSpPr>
        <p:spPr>
          <a:xfrm>
            <a:off x="1989748" y="2042726"/>
            <a:ext cx="6871240" cy="144655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rPr>
              <a:t>THANK YOU</a:t>
            </a:r>
            <a:endParaRPr kumimoji="0" lang="zh-CN" altLang="en-US" sz="8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endParaRPr>
          </a:p>
        </p:txBody>
      </p:sp>
      <p:sp>
        <p:nvSpPr>
          <p:cNvPr id="8" name="矩形 7"/>
          <p:cNvSpPr/>
          <p:nvPr/>
        </p:nvSpPr>
        <p:spPr>
          <a:xfrm>
            <a:off x="8686800" y="5276850"/>
            <a:ext cx="3048000" cy="571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6" name="直接连接符 15"/>
          <p:cNvCxnSpPr>
            <a:cxnSpLocks/>
          </p:cNvCxnSpPr>
          <p:nvPr/>
        </p:nvCxnSpPr>
        <p:spPr>
          <a:xfrm>
            <a:off x="2177143" y="3518614"/>
            <a:ext cx="159657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970075" y="5377934"/>
            <a:ext cx="2481449" cy="369332"/>
          </a:xfrm>
          <a:prstGeom prst="rect">
            <a:avLst/>
          </a:prstGeom>
          <a:noFill/>
        </p:spPr>
        <p:txBody>
          <a:bodyPr wrap="none" rtlCol="0">
            <a:spAutoFit/>
            <a:scene3d>
              <a:camera prst="orthographicFront"/>
              <a:lightRig rig="threePt" dir="t"/>
            </a:scene3d>
            <a:sp3d contourW="12700"/>
          </a:bodyPr>
          <a:lstStyle/>
          <a:p>
            <a:r>
              <a:rPr lang="zh-CN" altLang="en-US" spc="190" smtClean="0">
                <a:solidFill>
                  <a:schemeClr val="tx1">
                    <a:lumMod val="75000"/>
                    <a:lumOff val="25000"/>
                  </a:schemeClr>
                </a:solidFill>
              </a:rPr>
              <a:t>弘连网络每周分享会</a:t>
            </a:r>
            <a:endParaRPr lang="zh-CN" altLang="en-US" spc="190" dirty="0">
              <a:solidFill>
                <a:schemeClr val="tx1">
                  <a:lumMod val="75000"/>
                  <a:lumOff val="25000"/>
                </a:schemeClr>
              </a:solidFill>
            </a:endParaRPr>
          </a:p>
        </p:txBody>
      </p:sp>
    </p:spTree>
    <p:extLst>
      <p:ext uri="{BB962C8B-B14F-4D97-AF65-F5344CB8AC3E}">
        <p14:creationId xmlns:p14="http://schemas.microsoft.com/office/powerpoint/2010/main" val="254030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8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par>
                          <p:cTn id="14" fill="hold">
                            <p:stCondLst>
                              <p:cond delay="1350"/>
                            </p:stCondLst>
                            <p:childTnLst>
                              <p:par>
                                <p:cTn id="15" presetID="1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ppt_x</p:attrName>
                                        </p:attrNameLst>
                                      </p:cBhvr>
                                      <p:tavLst>
                                        <p:tav tm="0">
                                          <p:val>
                                            <p:strVal val="#ppt_x-#ppt_w*1.125000"/>
                                          </p:val>
                                        </p:tav>
                                        <p:tav tm="100000">
                                          <p:val>
                                            <p:strVal val="#ppt_x"/>
                                          </p:val>
                                        </p:tav>
                                      </p:tavLst>
                                    </p:anim>
                                    <p:animEffect transition="in" filter="wipe(righ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113337" y="2151063"/>
            <a:ext cx="6022975" cy="3637755"/>
            <a:chOff x="5113337" y="2151063"/>
            <a:chExt cx="6022975" cy="3637755"/>
          </a:xfrm>
        </p:grpSpPr>
        <p:sp>
          <p:nvSpPr>
            <p:cNvPr id="8" name="矩形 7"/>
            <p:cNvSpPr/>
            <p:nvPr/>
          </p:nvSpPr>
          <p:spPr>
            <a:xfrm>
              <a:off x="5113337" y="2151063"/>
              <a:ext cx="6022975" cy="363775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68922" y="2306549"/>
              <a:ext cx="5511803" cy="1195712"/>
            </a:xfrm>
            <a:prstGeom prst="rect">
              <a:avLst/>
            </a:prstGeom>
            <a:noFill/>
          </p:spPr>
          <p:txBody>
            <a:bodyPr wrap="square" rtlCol="0">
              <a:spAutoFit/>
              <a:scene3d>
                <a:camera prst="orthographicFront"/>
                <a:lightRig rig="threePt" dir="t"/>
              </a:scene3d>
              <a:sp3d contourW="12700"/>
            </a:bodyPr>
            <a:lstStyle/>
            <a:p>
              <a:pPr>
                <a:lnSpc>
                  <a:spcPts val="2200"/>
                </a:lnSpc>
              </a:pPr>
              <a:r>
                <a:rPr lang="zh-CN" altLang="en-US" sz="1500" dirty="0"/>
                <a:t>比特币（</a:t>
              </a:r>
              <a:r>
                <a:rPr lang="en-US" altLang="zh-CN" sz="1500" dirty="0"/>
                <a:t>Bitcoin</a:t>
              </a:r>
              <a:r>
                <a:rPr lang="zh-CN" altLang="en-US" sz="1500" dirty="0"/>
                <a:t>，缩写</a:t>
              </a:r>
              <a:r>
                <a:rPr lang="en-US" altLang="zh-CN" sz="1500" dirty="0"/>
                <a:t>BTC</a:t>
              </a:r>
              <a:r>
                <a:rPr lang="zh-CN" altLang="en-US" sz="1500" dirty="0"/>
                <a:t>）是一种</a:t>
              </a:r>
              <a:r>
                <a:rPr lang="zh-CN" altLang="en-US" sz="1500" b="1" dirty="0"/>
                <a:t>总量恒定</a:t>
              </a:r>
              <a:r>
                <a:rPr lang="en-US" altLang="zh-CN" sz="1500" b="1" dirty="0"/>
                <a:t>2100</a:t>
              </a:r>
              <a:r>
                <a:rPr lang="zh-CN" altLang="en-US" sz="1500" b="1" dirty="0"/>
                <a:t>万的数字货币</a:t>
              </a:r>
              <a:r>
                <a:rPr lang="zh-CN" altLang="en-US" sz="1500" dirty="0"/>
                <a:t>，和互联网一样具有</a:t>
              </a:r>
              <a:r>
                <a:rPr lang="zh-CN" altLang="en-US" sz="1500" b="1" dirty="0"/>
                <a:t>去中心化、全球化、匿名性</a:t>
              </a:r>
              <a:r>
                <a:rPr lang="zh-CN" altLang="en-US" sz="1500" dirty="0"/>
                <a:t>等特性。向地球另一端转账比特币，就像发送电子邮件一样简单，低成本，无任何限制。比特币因此被用于跨境贸易、支付、汇款等领域。</a:t>
              </a:r>
            </a:p>
          </p:txBody>
        </p:sp>
      </p:grpSp>
      <p:grpSp>
        <p:nvGrpSpPr>
          <p:cNvPr id="22" name="组合 21"/>
          <p:cNvGrpSpPr/>
          <p:nvPr/>
        </p:nvGrpSpPr>
        <p:grpSpPr>
          <a:xfrm>
            <a:off x="1055687" y="2151063"/>
            <a:ext cx="3687763" cy="668337"/>
            <a:chOff x="1055687" y="2151063"/>
            <a:chExt cx="3687763" cy="668337"/>
          </a:xfrm>
        </p:grpSpPr>
        <p:sp>
          <p:nvSpPr>
            <p:cNvPr id="3" name="矩形 2"/>
            <p:cNvSpPr/>
            <p:nvPr/>
          </p:nvSpPr>
          <p:spPr>
            <a:xfrm>
              <a:off x="1055688" y="2151063"/>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9"/>
            <p:cNvSpPr txBox="1"/>
            <p:nvPr/>
          </p:nvSpPr>
          <p:spPr>
            <a:xfrm>
              <a:off x="1055687" y="2283310"/>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smtClean="0">
                  <a:solidFill>
                    <a:schemeClr val="bg1"/>
                  </a:solidFill>
                  <a:latin typeface="+mn-ea"/>
                </a:rPr>
                <a:t>2100</a:t>
              </a:r>
              <a:r>
                <a:rPr lang="zh-CN" altLang="en-US" sz="2000" dirty="0" smtClean="0">
                  <a:solidFill>
                    <a:schemeClr val="bg1"/>
                  </a:solidFill>
                  <a:latin typeface="+mn-ea"/>
                </a:rPr>
                <a:t>万</a:t>
              </a:r>
              <a:endParaRPr lang="en-US" sz="2000" dirty="0">
                <a:solidFill>
                  <a:schemeClr val="bg1"/>
                </a:solidFill>
                <a:latin typeface="+mn-ea"/>
              </a:endParaRPr>
            </a:p>
          </p:txBody>
        </p:sp>
      </p:grpSp>
      <p:grpSp>
        <p:nvGrpSpPr>
          <p:cNvPr id="24" name="组合 23"/>
          <p:cNvGrpSpPr/>
          <p:nvPr/>
        </p:nvGrpSpPr>
        <p:grpSpPr>
          <a:xfrm>
            <a:off x="1055687" y="4130675"/>
            <a:ext cx="3687763" cy="668337"/>
            <a:chOff x="1055687" y="4130675"/>
            <a:chExt cx="3687763" cy="668337"/>
          </a:xfrm>
        </p:grpSpPr>
        <p:sp>
          <p:nvSpPr>
            <p:cNvPr id="5" name="矩形 4"/>
            <p:cNvSpPr/>
            <p:nvPr/>
          </p:nvSpPr>
          <p:spPr>
            <a:xfrm>
              <a:off x="1055688" y="4130675"/>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9"/>
            <p:cNvSpPr txBox="1"/>
            <p:nvPr/>
          </p:nvSpPr>
          <p:spPr>
            <a:xfrm>
              <a:off x="1055687" y="4264788"/>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smtClean="0">
                  <a:solidFill>
                    <a:schemeClr val="bg1"/>
                  </a:solidFill>
                  <a:latin typeface="+mn-ea"/>
                </a:rPr>
                <a:t>全球化</a:t>
              </a:r>
              <a:endParaRPr lang="en-US" sz="2000" dirty="0">
                <a:solidFill>
                  <a:schemeClr val="bg1"/>
                </a:solidFill>
                <a:latin typeface="+mn-ea"/>
              </a:endParaRPr>
            </a:p>
          </p:txBody>
        </p:sp>
      </p:grpSp>
      <p:grpSp>
        <p:nvGrpSpPr>
          <p:cNvPr id="25" name="组合 24"/>
          <p:cNvGrpSpPr/>
          <p:nvPr/>
        </p:nvGrpSpPr>
        <p:grpSpPr>
          <a:xfrm>
            <a:off x="1055687" y="5120481"/>
            <a:ext cx="3687763" cy="668337"/>
            <a:chOff x="1055687" y="5120481"/>
            <a:chExt cx="3687763" cy="668337"/>
          </a:xfrm>
        </p:grpSpPr>
        <p:sp>
          <p:nvSpPr>
            <p:cNvPr id="6" name="矩形 5"/>
            <p:cNvSpPr/>
            <p:nvPr/>
          </p:nvSpPr>
          <p:spPr>
            <a:xfrm>
              <a:off x="1055688" y="5120481"/>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9"/>
            <p:cNvSpPr txBox="1"/>
            <p:nvPr/>
          </p:nvSpPr>
          <p:spPr>
            <a:xfrm>
              <a:off x="1055687" y="5254594"/>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smtClean="0">
                  <a:solidFill>
                    <a:schemeClr val="bg1"/>
                  </a:solidFill>
                  <a:latin typeface="+mn-ea"/>
                </a:rPr>
                <a:t>匿名性</a:t>
              </a:r>
              <a:endParaRPr lang="en-US" sz="2000" dirty="0">
                <a:solidFill>
                  <a:schemeClr val="bg1"/>
                </a:solidFill>
                <a:latin typeface="+mn-ea"/>
              </a:endParaRPr>
            </a:p>
          </p:txBody>
        </p:sp>
      </p:grpSp>
      <p:grpSp>
        <p:nvGrpSpPr>
          <p:cNvPr id="23" name="组合 22"/>
          <p:cNvGrpSpPr/>
          <p:nvPr/>
        </p:nvGrpSpPr>
        <p:grpSpPr>
          <a:xfrm>
            <a:off x="1055687" y="3140869"/>
            <a:ext cx="3687763" cy="668337"/>
            <a:chOff x="1055687" y="3140869"/>
            <a:chExt cx="3687763" cy="668337"/>
          </a:xfrm>
        </p:grpSpPr>
        <p:sp>
          <p:nvSpPr>
            <p:cNvPr id="4" name="矩形 3"/>
            <p:cNvSpPr/>
            <p:nvPr/>
          </p:nvSpPr>
          <p:spPr>
            <a:xfrm>
              <a:off x="1055688" y="3140869"/>
              <a:ext cx="3687762" cy="6683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9"/>
            <p:cNvSpPr txBox="1"/>
            <p:nvPr/>
          </p:nvSpPr>
          <p:spPr>
            <a:xfrm>
              <a:off x="1055687" y="3273116"/>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smtClean="0">
                  <a:latin typeface="+mn-ea"/>
                </a:rPr>
                <a:t>去中心化</a:t>
              </a:r>
              <a:endParaRPr lang="en-US" sz="2000" dirty="0">
                <a:latin typeface="+mn-ea"/>
              </a:endParaRPr>
            </a:p>
          </p:txBody>
        </p:sp>
      </p:grpSp>
      <p:sp>
        <p:nvSpPr>
          <p:cNvPr id="17" name="TextBox 19"/>
          <p:cNvSpPr txBox="1"/>
          <p:nvPr/>
        </p:nvSpPr>
        <p:spPr>
          <a:xfrm>
            <a:off x="3444771" y="990107"/>
            <a:ext cx="5302457"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dirty="0" smtClean="0">
                <a:latin typeface="+mn-ea"/>
              </a:rPr>
              <a:t>比特币（</a:t>
            </a:r>
            <a:r>
              <a:rPr lang="en-US" altLang="zh-CN" sz="3200" b="1" dirty="0" smtClean="0">
                <a:latin typeface="+mn-ea"/>
              </a:rPr>
              <a:t>BTC</a:t>
            </a:r>
            <a:r>
              <a:rPr lang="zh-CN" altLang="en-US" sz="3200" b="1" dirty="0" smtClean="0">
                <a:latin typeface="+mn-ea"/>
              </a:rPr>
              <a:t>）</a:t>
            </a:r>
            <a:endParaRPr lang="en-US" sz="3200" b="1" dirty="0">
              <a:latin typeface="+mn-ea"/>
            </a:endParaRPr>
          </a:p>
        </p:txBody>
      </p:sp>
      <p:pic>
        <p:nvPicPr>
          <p:cNvPr id="21" name="图片占位符 20"/>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tretch>
            <a:fillRect/>
          </a:stretch>
        </p:blipFill>
        <p:spPr>
          <a:xfrm>
            <a:off x="5448297" y="3663276"/>
            <a:ext cx="5353054" cy="1753152"/>
          </a:xfrm>
        </p:spPr>
      </p:pic>
      <p:sp>
        <p:nvSpPr>
          <p:cNvPr id="27" name="灯片编号占位符 24"/>
          <p:cNvSpPr txBox="1">
            <a:spLocks/>
          </p:cNvSpPr>
          <p:nvPr/>
        </p:nvSpPr>
        <p:spPr>
          <a:xfrm>
            <a:off x="885372" y="181048"/>
            <a:ext cx="648153" cy="365125"/>
          </a:xfrm>
          <a:prstGeom prst="rect">
            <a:avLst/>
          </a:prstGeom>
        </p:spPr>
        <p:txBody>
          <a:bodyPr vert="horz" lIns="91440" tIns="45720" rIns="91440" bIns="45720" rtlCol="0" anchor="ctr"/>
          <a:lstStyle>
            <a:defPPr>
              <a:defRPr lang="zh-CN"/>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4</a:t>
            </a:r>
            <a:endParaRPr lang="zh-CN" altLang="en-US" dirty="0"/>
          </a:p>
        </p:txBody>
      </p:sp>
    </p:spTree>
    <p:extLst>
      <p:ext uri="{BB962C8B-B14F-4D97-AF65-F5344CB8AC3E}">
        <p14:creationId xmlns:p14="http://schemas.microsoft.com/office/powerpoint/2010/main" val="2941646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50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75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0-#ppt_w/2"/>
                                          </p:val>
                                        </p:tav>
                                        <p:tav tm="100000">
                                          <p:val>
                                            <p:strVal val="#ppt_x"/>
                                          </p:val>
                                        </p:tav>
                                      </p:tavLst>
                                    </p:anim>
                                    <p:anim calcmode="lin" valueType="num">
                                      <p:cBhvr additive="base">
                                        <p:cTn id="3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8" y="2064477"/>
            <a:ext cx="10080625" cy="305616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圆角 3"/>
          <p:cNvSpPr/>
          <p:nvPr/>
        </p:nvSpPr>
        <p:spPr>
          <a:xfrm>
            <a:off x="9049657"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4"/>
          <p:cNvSpPr/>
          <p:nvPr/>
        </p:nvSpPr>
        <p:spPr>
          <a:xfrm>
            <a:off x="9149670" y="5362849"/>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圆角 7"/>
          <p:cNvSpPr/>
          <p:nvPr/>
        </p:nvSpPr>
        <p:spPr>
          <a:xfrm>
            <a:off x="9565640"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8"/>
          <p:cNvSpPr/>
          <p:nvPr/>
        </p:nvSpPr>
        <p:spPr>
          <a:xfrm>
            <a:off x="9665653" y="5362849"/>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圆角 10"/>
          <p:cNvSpPr/>
          <p:nvPr/>
        </p:nvSpPr>
        <p:spPr>
          <a:xfrm>
            <a:off x="10081623"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11"/>
          <p:cNvSpPr/>
          <p:nvPr/>
        </p:nvSpPr>
        <p:spPr>
          <a:xfrm>
            <a:off x="10181636" y="5363975"/>
            <a:ext cx="235402" cy="23314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圆角 13"/>
          <p:cNvSpPr/>
          <p:nvPr/>
        </p:nvSpPr>
        <p:spPr>
          <a:xfrm>
            <a:off x="10597606"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4"/>
          <p:cNvSpPr/>
          <p:nvPr/>
        </p:nvSpPr>
        <p:spPr>
          <a:xfrm>
            <a:off x="10716767" y="5362849"/>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8" name="组合 27"/>
          <p:cNvGrpSpPr/>
          <p:nvPr/>
        </p:nvGrpSpPr>
        <p:grpSpPr>
          <a:xfrm>
            <a:off x="8533674" y="5262836"/>
            <a:ext cx="435428" cy="435428"/>
            <a:chOff x="8533674" y="5262836"/>
            <a:chExt cx="435428" cy="435428"/>
          </a:xfrm>
        </p:grpSpPr>
        <p:sp>
          <p:nvSpPr>
            <p:cNvPr id="29" name="矩形: 圆角 28"/>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17"/>
            <p:cNvSpPr/>
            <p:nvPr/>
          </p:nvSpPr>
          <p:spPr>
            <a:xfrm>
              <a:off x="8641423" y="5362849"/>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2" name="文本框 21"/>
          <p:cNvSpPr txBox="1"/>
          <p:nvPr/>
        </p:nvSpPr>
        <p:spPr>
          <a:xfrm>
            <a:off x="5961971" y="2275389"/>
            <a:ext cx="5025030" cy="267765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600" dirty="0" smtClean="0"/>
              <a:t>       比</a:t>
            </a:r>
            <a:r>
              <a:rPr lang="zh-CN" altLang="en-US" sz="1600" dirty="0"/>
              <a:t>特币交易市场的资金流向类似于股票市场，都是新投资者向</a:t>
            </a:r>
            <a:r>
              <a:rPr lang="zh-CN" altLang="en-US" sz="1600" b="1" dirty="0"/>
              <a:t>不特定</a:t>
            </a:r>
            <a:r>
              <a:rPr lang="zh-CN" altLang="en-US" sz="1600" dirty="0"/>
              <a:t>的旧投资者购买投资物（比特币或股票），任何新旧投资人都不能确保盈利。</a:t>
            </a:r>
          </a:p>
          <a:p>
            <a:pPr>
              <a:lnSpc>
                <a:spcPct val="150000"/>
              </a:lnSpc>
            </a:pPr>
            <a:r>
              <a:rPr lang="zh-CN" altLang="en-US" sz="1600" dirty="0" smtClean="0"/>
              <a:t>     “</a:t>
            </a:r>
            <a:r>
              <a:rPr lang="zh-CN" altLang="en-US" sz="1600" dirty="0"/>
              <a:t>庞氏骗局”的定义是：用后来的“投资者”的钱</a:t>
            </a:r>
            <a:r>
              <a:rPr lang="zh-CN" altLang="en-US" sz="1600" b="1" dirty="0"/>
              <a:t>回缴</a:t>
            </a:r>
            <a:r>
              <a:rPr lang="zh-CN" altLang="en-US" sz="1600" dirty="0"/>
              <a:t>给前面的“投资者”当作回报的吸纳资金</a:t>
            </a:r>
            <a:r>
              <a:rPr lang="zh-CN" altLang="en-US" sz="1600" dirty="0" smtClean="0"/>
              <a:t>行为。</a:t>
            </a:r>
            <a:endParaRPr lang="zh-CN" altLang="en-US" sz="1600" dirty="0"/>
          </a:p>
          <a:p>
            <a:pPr>
              <a:lnSpc>
                <a:spcPct val="150000"/>
              </a:lnSpc>
            </a:pPr>
            <a:r>
              <a:rPr lang="zh-CN" altLang="en-US" sz="1600" dirty="0" smtClean="0"/>
              <a:t>     “传销</a:t>
            </a:r>
            <a:r>
              <a:rPr lang="zh-CN" altLang="en-US" sz="1600" dirty="0"/>
              <a:t>”的定义是：通过</a:t>
            </a:r>
            <a:r>
              <a:rPr lang="zh-CN" altLang="en-US" sz="1600" b="1" dirty="0"/>
              <a:t>特定上下线关系</a:t>
            </a:r>
            <a:r>
              <a:rPr lang="zh-CN" altLang="en-US" sz="1600" dirty="0"/>
              <a:t>拉人头，吸纳并分配资金的行为。</a:t>
            </a:r>
          </a:p>
        </p:txBody>
      </p:sp>
      <p:sp>
        <p:nvSpPr>
          <p:cNvPr id="23" name="TextBox 19"/>
          <p:cNvSpPr txBox="1"/>
          <p:nvPr/>
        </p:nvSpPr>
        <p:spPr>
          <a:xfrm>
            <a:off x="3328193" y="986851"/>
            <a:ext cx="5535614"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dirty="0"/>
              <a:t>比特币是庞氏骗局或传销吗？</a:t>
            </a:r>
            <a:endParaRPr lang="en-US" sz="3200" b="1" dirty="0">
              <a:latin typeface="+mn-ea"/>
            </a:endParaRPr>
          </a:p>
        </p:txBody>
      </p:sp>
      <p:pic>
        <p:nvPicPr>
          <p:cNvPr id="27" name="图片占位符 26"/>
          <p:cNvPicPr>
            <a:picLocks noGrp="1" noChangeAspect="1"/>
          </p:cNvPicPr>
          <p:nvPr>
            <p:ph type="pic" sz="quarter" idx="11"/>
          </p:nvPr>
        </p:nvPicPr>
        <p:blipFill>
          <a:blip r:embed="rId3" cstate="print">
            <a:grayscl/>
            <a:extLst>
              <a:ext uri="{28A0092B-C50C-407E-A947-70E740481C1C}">
                <a14:useLocalDpi xmlns:a14="http://schemas.microsoft.com/office/drawing/2010/main" val="0"/>
              </a:ext>
            </a:extLst>
          </a:blip>
          <a:srcRect t="4908" b="4908"/>
          <a:stretch>
            <a:fillRect/>
          </a:stretch>
        </p:blipFill>
        <p:spPr/>
      </p:pic>
      <p:sp>
        <p:nvSpPr>
          <p:cNvPr id="25" name="灯片编号占位符 24"/>
          <p:cNvSpPr>
            <a:spLocks noGrp="1"/>
          </p:cNvSpPr>
          <p:nvPr>
            <p:ph type="sldNum" sz="quarter" idx="4294967295"/>
          </p:nvPr>
        </p:nvSpPr>
        <p:spPr>
          <a:xfrm>
            <a:off x="885372" y="181048"/>
            <a:ext cx="648153" cy="365125"/>
          </a:xfrm>
        </p:spPr>
        <p:txBody>
          <a:bodyPr/>
          <a:lstStyle/>
          <a:p>
            <a:fld id="{1E5B29A9-5820-46BE-83DA-BE1F926704E3}" type="slidenum">
              <a:rPr lang="zh-CN" altLang="en-US" smtClean="0"/>
              <a:pPr/>
              <a:t>5</a:t>
            </a:fld>
            <a:endParaRPr lang="zh-CN" altLang="en-US" dirty="0"/>
          </a:p>
        </p:txBody>
      </p:sp>
    </p:spTree>
    <p:extLst>
      <p:ext uri="{BB962C8B-B14F-4D97-AF65-F5344CB8AC3E}">
        <p14:creationId xmlns:p14="http://schemas.microsoft.com/office/powerpoint/2010/main" val="3833567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Effect transition="in" filter="fade">
                                      <p:cBhvr>
                                        <p:cTn id="13" dur="500"/>
                                        <p:tgtEl>
                                          <p:spTgt spid="2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500" fill="hold"/>
                                        <p:tgtEl>
                                          <p:spTgt spid="34"/>
                                        </p:tgtEl>
                                        <p:attrNameLst>
                                          <p:attrName>ppt_w</p:attrName>
                                        </p:attrNameLst>
                                      </p:cBhvr>
                                      <p:tavLst>
                                        <p:tav tm="0">
                                          <p:val>
                                            <p:fltVal val="0"/>
                                          </p:val>
                                        </p:tav>
                                        <p:tav tm="100000">
                                          <p:val>
                                            <p:strVal val="#ppt_w"/>
                                          </p:val>
                                        </p:tav>
                                      </p:tavLst>
                                    </p:anim>
                                    <p:anim calcmode="lin" valueType="num">
                                      <p:cBhvr>
                                        <p:cTn id="53" dur="500" fill="hold"/>
                                        <p:tgtEl>
                                          <p:spTgt spid="34"/>
                                        </p:tgtEl>
                                        <p:attrNameLst>
                                          <p:attrName>ppt_h</p:attrName>
                                        </p:attrNameLst>
                                      </p:cBhvr>
                                      <p:tavLst>
                                        <p:tav tm="0">
                                          <p:val>
                                            <p:fltVal val="0"/>
                                          </p:val>
                                        </p:tav>
                                        <p:tav tm="100000">
                                          <p:val>
                                            <p:strVal val="#ppt_h"/>
                                          </p:val>
                                        </p:tav>
                                      </p:tavLst>
                                    </p:anim>
                                    <p:animEffect transition="in" filter="fade">
                                      <p:cBhvr>
                                        <p:cTn id="54" dur="500"/>
                                        <p:tgtEl>
                                          <p:spTgt spid="34"/>
                                        </p:tgtEl>
                                      </p:cBhvr>
                                    </p:animEffect>
                                  </p:childTnLst>
                                </p:cTn>
                              </p:par>
                              <p:par>
                                <p:cTn id="55" presetID="53" presetClass="entr" presetSubtype="16"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1" grpId="0" animBg="1"/>
      <p:bldP spid="8" grpId="0" animBg="1"/>
      <p:bldP spid="33" grpId="0" animBg="1"/>
      <p:bldP spid="11" grpId="0" animBg="1"/>
      <p:bldP spid="32" grpId="0" animBg="1"/>
      <p:bldP spid="14"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11086" y="2582527"/>
            <a:ext cx="2504777" cy="258354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14"/>
          <p:cNvSpPr txBox="1"/>
          <p:nvPr/>
        </p:nvSpPr>
        <p:spPr>
          <a:xfrm>
            <a:off x="4592552" y="2320690"/>
            <a:ext cx="7258071" cy="1061829"/>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smtClean="0">
                <a:solidFill>
                  <a:schemeClr val="bg1">
                    <a:lumMod val="50000"/>
                  </a:schemeClr>
                </a:solidFill>
              </a:rPr>
              <a:t>       </a:t>
            </a:r>
            <a:r>
              <a:rPr lang="zh-CN" altLang="en-US" sz="1400" smtClean="0">
                <a:solidFill>
                  <a:srgbClr val="323232"/>
                </a:solidFill>
              </a:rPr>
              <a:t>目</a:t>
            </a:r>
            <a:r>
              <a:rPr lang="zh-CN" altLang="en-US" sz="1400">
                <a:solidFill>
                  <a:srgbClr val="323232"/>
                </a:solidFill>
              </a:rPr>
              <a:t>前互联网上出现了大量由骗子公司控制发行的虚拟币，号称是比特币的模仿改进者，但实际上是传销或庞氏骗局（例如珍宝币、维卡币、摩根币等），或虽然不是纯粹的骗局，但被庄家高度控盘（例如鲨鱼币、谷壳币等）。</a:t>
            </a:r>
            <a:endParaRPr lang="en-US" altLang="zh-CN" sz="1400" dirty="0">
              <a:solidFill>
                <a:srgbClr val="323232"/>
              </a:solidFill>
            </a:endParaRPr>
          </a:p>
        </p:txBody>
      </p:sp>
      <p:sp>
        <p:nvSpPr>
          <p:cNvPr id="20" name="TextBox 19"/>
          <p:cNvSpPr txBox="1"/>
          <p:nvPr/>
        </p:nvSpPr>
        <p:spPr>
          <a:xfrm>
            <a:off x="3145463" y="1003557"/>
            <a:ext cx="5901074"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某些传销虚拟币和比特币的区别</a:t>
            </a:r>
            <a:endParaRPr lang="en-US" sz="3200" b="1" dirty="0">
              <a:latin typeface="+mn-ea"/>
            </a:endParaRPr>
          </a:p>
        </p:txBody>
      </p:sp>
      <p:pic>
        <p:nvPicPr>
          <p:cNvPr id="27" name="图片占位符 26"/>
          <p:cNvPicPr>
            <a:picLocks noGrp="1" noChangeAspect="1"/>
          </p:cNvPicPr>
          <p:nvPr>
            <p:ph type="pic" sz="quarter" idx="11"/>
          </p:nvPr>
        </p:nvPicPr>
        <p:blipFill>
          <a:blip r:embed="rId3" cstate="print">
            <a:grayscl/>
            <a:extLst>
              <a:ext uri="{28A0092B-C50C-407E-A947-70E740481C1C}">
                <a14:useLocalDpi xmlns:a14="http://schemas.microsoft.com/office/drawing/2010/main" val="0"/>
              </a:ext>
            </a:extLst>
          </a:blip>
          <a:stretch>
            <a:fillRect/>
          </a:stretch>
        </p:blipFill>
        <p:spPr>
          <a:xfrm>
            <a:off x="1393570" y="2393842"/>
            <a:ext cx="2504381" cy="2583543"/>
          </a:xfrm>
        </p:spPr>
      </p:pic>
      <p:sp>
        <p:nvSpPr>
          <p:cNvPr id="25" name="灯片编号占位符 24"/>
          <p:cNvSpPr>
            <a:spLocks noGrp="1"/>
          </p:cNvSpPr>
          <p:nvPr>
            <p:ph type="sldNum" sz="quarter" idx="10"/>
          </p:nvPr>
        </p:nvSpPr>
        <p:spPr/>
        <p:txBody>
          <a:bodyPr/>
          <a:lstStyle/>
          <a:p>
            <a:fld id="{1E5B29A9-5820-46BE-83DA-BE1F926704E3}" type="slidenum">
              <a:rPr lang="zh-CN" altLang="en-US" smtClean="0"/>
              <a:pPr/>
              <a:t>6</a:t>
            </a:fld>
            <a:endParaRPr lang="zh-CN" altLang="en-US" dirty="0"/>
          </a:p>
        </p:txBody>
      </p:sp>
      <p:sp>
        <p:nvSpPr>
          <p:cNvPr id="22" name="文本框 21"/>
          <p:cNvSpPr txBox="1"/>
          <p:nvPr/>
        </p:nvSpPr>
        <p:spPr>
          <a:xfrm>
            <a:off x="4592552" y="3526937"/>
            <a:ext cx="7258071" cy="1708160"/>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a:solidFill>
                  <a:srgbClr val="323232"/>
                </a:solidFill>
              </a:rPr>
              <a:t>       这些骗子币与比特币的最大区别在于：比特币不属于任何人或组织，是一个</a:t>
            </a:r>
            <a:r>
              <a:rPr lang="zh-CN" altLang="en-US" sz="1400" b="1">
                <a:solidFill>
                  <a:srgbClr val="323232"/>
                </a:solidFill>
              </a:rPr>
              <a:t>无人控制的，去中心化运行</a:t>
            </a:r>
            <a:r>
              <a:rPr lang="zh-CN" altLang="en-US" sz="1400">
                <a:solidFill>
                  <a:srgbClr val="323232"/>
                </a:solidFill>
              </a:rPr>
              <a:t>的货币。而这些</a:t>
            </a:r>
            <a:r>
              <a:rPr lang="zh-CN" altLang="en-US" sz="1400" b="1">
                <a:solidFill>
                  <a:srgbClr val="323232"/>
                </a:solidFill>
              </a:rPr>
              <a:t>骗子币有明确的发行方，并被发行方完全控制</a:t>
            </a:r>
            <a:r>
              <a:rPr lang="zh-CN" altLang="en-US" sz="1400">
                <a:solidFill>
                  <a:srgbClr val="323232"/>
                </a:solidFill>
              </a:rPr>
              <a:t>。骗子币虽然也叫“币”，但和比特币完全是两码事。和开放代码的比特币不同，大部分骗子币都不开放代码，或者干脆连代码都没有，只是网站上的一个数字，发行方想改多少就有多少。</a:t>
            </a:r>
            <a:endParaRPr lang="en-US" altLang="zh-CN" sz="1400" dirty="0">
              <a:solidFill>
                <a:srgbClr val="323232"/>
              </a:solidFill>
            </a:endParaRPr>
          </a:p>
        </p:txBody>
      </p:sp>
    </p:spTree>
    <p:extLst>
      <p:ext uri="{BB962C8B-B14F-4D97-AF65-F5344CB8AC3E}">
        <p14:creationId xmlns:p14="http://schemas.microsoft.com/office/powerpoint/2010/main" val="186226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05275" y="561975"/>
            <a:ext cx="7524750" cy="57340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214991" y="4889804"/>
            <a:ext cx="3775393" cy="694558"/>
            <a:chOff x="926796" y="3062557"/>
            <a:chExt cx="3775393" cy="694558"/>
          </a:xfrm>
        </p:grpSpPr>
        <p:sp>
          <p:nvSpPr>
            <p:cNvPr id="11" name="文本框 10"/>
            <p:cNvSpPr txBox="1"/>
            <p:nvPr/>
          </p:nvSpPr>
          <p:spPr>
            <a:xfrm>
              <a:off x="926796" y="3062557"/>
              <a:ext cx="3775393" cy="523220"/>
            </a:xfrm>
            <a:prstGeom prst="rect">
              <a:avLst/>
            </a:prstGeom>
            <a:noFill/>
          </p:spPr>
          <p:txBody>
            <a:bodyPr wrap="none" rtlCol="0">
              <a:spAutoFit/>
              <a:scene3d>
                <a:camera prst="orthographicFront"/>
                <a:lightRig rig="threePt" dir="t"/>
              </a:scene3d>
              <a:sp3d contourW="12700"/>
            </a:bodyPr>
            <a:lstStyle/>
            <a:p>
              <a:r>
                <a:rPr lang="zh-CN" altLang="en-US" sz="2800" b="1">
                  <a:solidFill>
                    <a:schemeClr val="bg1"/>
                  </a:solidFill>
                </a:rPr>
                <a:t>比特币是怎么运行的？</a:t>
              </a:r>
              <a:endParaRPr lang="zh-CN" altLang="en-US" sz="2800" b="1" dirty="0">
                <a:solidFill>
                  <a:schemeClr val="bg1"/>
                </a:solidFill>
              </a:endParaRPr>
            </a:p>
          </p:txBody>
        </p:sp>
        <p:sp>
          <p:nvSpPr>
            <p:cNvPr id="12" name="文本框 11"/>
            <p:cNvSpPr txBox="1"/>
            <p:nvPr/>
          </p:nvSpPr>
          <p:spPr>
            <a:xfrm>
              <a:off x="2684272" y="3495505"/>
              <a:ext cx="1814920" cy="261610"/>
            </a:xfrm>
            <a:prstGeom prst="rect">
              <a:avLst/>
            </a:prstGeom>
            <a:noFill/>
          </p:spPr>
          <p:txBody>
            <a:bodyPr wrap="none" rtlCol="0">
              <a:spAutoFit/>
              <a:scene3d>
                <a:camera prst="orthographicFront"/>
                <a:lightRig rig="threePt" dir="t"/>
              </a:scene3d>
              <a:sp3d contourW="12700"/>
            </a:bodyPr>
            <a:lstStyle/>
            <a:p>
              <a:r>
                <a:rPr lang="en-US" altLang="zh-CN" sz="1100">
                  <a:solidFill>
                    <a:schemeClr val="bg1"/>
                  </a:solidFill>
                </a:rPr>
                <a:t>How does the bitcoin run?</a:t>
              </a:r>
              <a:endParaRPr lang="zh-CN" altLang="en-US" sz="1100" dirty="0">
                <a:solidFill>
                  <a:schemeClr val="bg1"/>
                </a:solidFill>
              </a:endParaRPr>
            </a:p>
          </p:txBody>
        </p:sp>
      </p:grpSp>
      <p:sp>
        <p:nvSpPr>
          <p:cNvPr id="10" name="文本框 9"/>
          <p:cNvSpPr txBox="1"/>
          <p:nvPr/>
        </p:nvSpPr>
        <p:spPr>
          <a:xfrm>
            <a:off x="9530360" y="3510867"/>
            <a:ext cx="1441420" cy="1446550"/>
          </a:xfrm>
          <a:prstGeom prst="rect">
            <a:avLst/>
          </a:prstGeom>
          <a:noFill/>
        </p:spPr>
        <p:txBody>
          <a:bodyPr wrap="none" rtlCol="0">
            <a:spAutoFit/>
            <a:scene3d>
              <a:camera prst="orthographicFront"/>
              <a:lightRig rig="threePt" dir="t"/>
            </a:scene3d>
            <a:sp3d contourW="12700"/>
          </a:bodyPr>
          <a:lstStyle/>
          <a:p>
            <a:pPr algn="r"/>
            <a:r>
              <a:rPr lang="en-US" altLang="zh-CN" sz="8800" b="1" dirty="0" smtClean="0">
                <a:solidFill>
                  <a:schemeClr val="bg1"/>
                </a:solidFill>
              </a:rPr>
              <a:t>02</a:t>
            </a:r>
            <a:endParaRPr lang="zh-CN" altLang="en-US" sz="8800" b="1" dirty="0">
              <a:solidFill>
                <a:schemeClr val="bg1"/>
              </a:solidFill>
            </a:endParaRPr>
          </a:p>
        </p:txBody>
      </p:sp>
      <p:pic>
        <p:nvPicPr>
          <p:cNvPr id="17" name="图片占位符 16"/>
          <p:cNvPicPr>
            <a:picLocks noGrp="1" noChangeAspect="1"/>
          </p:cNvPicPr>
          <p:nvPr>
            <p:ph type="pic" sz="quarter" idx="10"/>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61975" y="562753"/>
            <a:ext cx="3257550" cy="1727761"/>
          </a:xfrm>
        </p:spPr>
      </p:pic>
      <p:pic>
        <p:nvPicPr>
          <p:cNvPr id="19" name="图片占位符 18"/>
          <p:cNvPicPr>
            <a:picLocks noGrp="1" noChangeAspect="1"/>
          </p:cNvPicPr>
          <p:nvPr>
            <p:ph type="pic" sz="quarter" idx="11"/>
          </p:nvPr>
        </p:nvPicPr>
        <p:blipFill>
          <a:blip r:embed="rId4">
            <a:grayscl/>
            <a:extLst>
              <a:ext uri="{28A0092B-C50C-407E-A947-70E740481C1C}">
                <a14:useLocalDpi xmlns:a14="http://schemas.microsoft.com/office/drawing/2010/main" val="0"/>
              </a:ext>
            </a:extLst>
          </a:blip>
          <a:stretch>
            <a:fillRect/>
          </a:stretch>
        </p:blipFill>
        <p:spPr>
          <a:xfrm>
            <a:off x="561975" y="2565119"/>
            <a:ext cx="3257550" cy="1727761"/>
          </a:xfrm>
        </p:spPr>
      </p:pic>
      <p:pic>
        <p:nvPicPr>
          <p:cNvPr id="21" name="图片占位符 20"/>
          <p:cNvPicPr>
            <a:picLocks noGrp="1" noChangeAspect="1"/>
          </p:cNvPicPr>
          <p:nvPr>
            <p:ph type="pic" sz="quarter" idx="12"/>
          </p:nvPr>
        </p:nvPicPr>
        <p:blipFill>
          <a:blip r:embed="rId5">
            <a:grayscl/>
            <a:extLst>
              <a:ext uri="{28A0092B-C50C-407E-A947-70E740481C1C}">
                <a14:useLocalDpi xmlns:a14="http://schemas.microsoft.com/office/drawing/2010/main" val="0"/>
              </a:ext>
            </a:extLst>
          </a:blip>
          <a:stretch>
            <a:fillRect/>
          </a:stretch>
        </p:blipFill>
        <p:spPr>
          <a:xfrm>
            <a:off x="561975" y="4567486"/>
            <a:ext cx="3257550" cy="1727761"/>
          </a:xfrm>
        </p:spPr>
      </p:pic>
    </p:spTree>
    <p:extLst>
      <p:ext uri="{BB962C8B-B14F-4D97-AF65-F5344CB8AC3E}">
        <p14:creationId xmlns:p14="http://schemas.microsoft.com/office/powerpoint/2010/main" val="213633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占位符 32"/>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930402" y="2255678"/>
            <a:ext cx="1383334" cy="1383334"/>
          </a:xfrm>
        </p:spPr>
      </p:pic>
      <p:pic>
        <p:nvPicPr>
          <p:cNvPr id="35" name="图片占位符 34"/>
          <p:cNvPicPr>
            <a:picLocks noGrp="1" noChangeAspect="1"/>
          </p:cNvPicPr>
          <p:nvPr>
            <p:ph type="pic" sz="quarter" idx="12"/>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4246357" y="2255678"/>
            <a:ext cx="1383334" cy="1383334"/>
          </a:xfrm>
        </p:spPr>
      </p:pic>
      <p:pic>
        <p:nvPicPr>
          <p:cNvPr id="37" name="图片占位符 36"/>
          <p:cNvPicPr>
            <a:picLocks noGrp="1" noChangeAspect="1"/>
          </p:cNvPicPr>
          <p:nvPr>
            <p:ph type="pic" sz="quarter" idx="13"/>
          </p:nvPr>
        </p:nvPicPr>
        <p:blipFill>
          <a:blip r:embed="rId7" cstate="print">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tretch>
            <a:fillRect/>
          </a:stretch>
        </p:blipFill>
        <p:spPr>
          <a:xfrm>
            <a:off x="6562312" y="2255678"/>
            <a:ext cx="1383334" cy="1383334"/>
          </a:xfrm>
        </p:spPr>
      </p:pic>
      <p:pic>
        <p:nvPicPr>
          <p:cNvPr id="39" name="图片占位符 38"/>
          <p:cNvPicPr>
            <a:picLocks noGrp="1" noChangeAspect="1"/>
          </p:cNvPicPr>
          <p:nvPr>
            <p:ph type="pic" sz="quarter" idx="14"/>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tretch>
            <a:fillRect/>
          </a:stretch>
        </p:blipFill>
        <p:spPr>
          <a:xfrm>
            <a:off x="8878266" y="2255678"/>
            <a:ext cx="1383334" cy="1383334"/>
          </a:xfrm>
        </p:spPr>
      </p:pic>
      <p:sp>
        <p:nvSpPr>
          <p:cNvPr id="7" name="椭圆 6"/>
          <p:cNvSpPr/>
          <p:nvPr/>
        </p:nvSpPr>
        <p:spPr>
          <a:xfrm>
            <a:off x="2836639" y="3253074"/>
            <a:ext cx="462584" cy="46258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01</a:t>
            </a:r>
            <a:endParaRPr lang="zh-CN" altLang="en-US" sz="1000" dirty="0"/>
          </a:p>
        </p:txBody>
      </p:sp>
      <p:sp>
        <p:nvSpPr>
          <p:cNvPr id="8" name="椭圆 7"/>
          <p:cNvSpPr/>
          <p:nvPr/>
        </p:nvSpPr>
        <p:spPr>
          <a:xfrm>
            <a:off x="5152594" y="3253074"/>
            <a:ext cx="462584" cy="46258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02</a:t>
            </a:r>
            <a:endParaRPr lang="zh-CN" altLang="en-US" sz="1000" dirty="0"/>
          </a:p>
        </p:txBody>
      </p:sp>
      <p:sp>
        <p:nvSpPr>
          <p:cNvPr id="9" name="椭圆 8"/>
          <p:cNvSpPr/>
          <p:nvPr/>
        </p:nvSpPr>
        <p:spPr>
          <a:xfrm>
            <a:off x="7468549" y="3253074"/>
            <a:ext cx="462584" cy="46258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a:t>
            </a:r>
            <a:endParaRPr lang="zh-CN" altLang="en-US" sz="1000" dirty="0"/>
          </a:p>
        </p:txBody>
      </p:sp>
      <p:sp>
        <p:nvSpPr>
          <p:cNvPr id="10" name="椭圆 9"/>
          <p:cNvSpPr/>
          <p:nvPr/>
        </p:nvSpPr>
        <p:spPr>
          <a:xfrm>
            <a:off x="9784503" y="3253074"/>
            <a:ext cx="462584" cy="46258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04</a:t>
            </a:r>
            <a:endParaRPr lang="zh-CN" altLang="en-US" sz="1000" dirty="0"/>
          </a:p>
        </p:txBody>
      </p:sp>
      <p:grpSp>
        <p:nvGrpSpPr>
          <p:cNvPr id="11" name="组合 10"/>
          <p:cNvGrpSpPr/>
          <p:nvPr/>
        </p:nvGrpSpPr>
        <p:grpSpPr>
          <a:xfrm>
            <a:off x="1399852" y="4380186"/>
            <a:ext cx="2444433" cy="1675425"/>
            <a:chOff x="5482252" y="1317507"/>
            <a:chExt cx="2444433" cy="1406379"/>
          </a:xfrm>
        </p:grpSpPr>
        <p:sp>
          <p:nvSpPr>
            <p:cNvPr id="12" name="TextBox 19"/>
            <p:cNvSpPr txBox="1"/>
            <p:nvPr/>
          </p:nvSpPr>
          <p:spPr>
            <a:xfrm>
              <a:off x="5482252" y="1317507"/>
              <a:ext cx="2444433"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smtClean="0">
                  <a:latin typeface="+mn-ea"/>
                </a:rPr>
                <a:t>比特币是什么？</a:t>
              </a:r>
              <a:endParaRPr lang="en-US" sz="1800" dirty="0">
                <a:latin typeface="+mn-ea"/>
              </a:endParaRPr>
            </a:p>
          </p:txBody>
        </p:sp>
        <p:sp>
          <p:nvSpPr>
            <p:cNvPr id="13" name="文本框 12"/>
            <p:cNvSpPr txBox="1"/>
            <p:nvPr/>
          </p:nvSpPr>
          <p:spPr>
            <a:xfrm>
              <a:off x="5608703" y="1662057"/>
              <a:ext cx="2168484" cy="1061829"/>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a:solidFill>
                    <a:srgbClr val="404040"/>
                  </a:solidFill>
                </a:rPr>
                <a:t>从运行上来看，比特币实际上是一个互联网上的</a:t>
              </a:r>
              <a:r>
                <a:rPr lang="zh-CN" altLang="en-US" sz="1400" b="1">
                  <a:solidFill>
                    <a:srgbClr val="404040"/>
                  </a:solidFill>
                </a:rPr>
                <a:t>去中心化账本</a:t>
              </a:r>
              <a:r>
                <a:rPr lang="zh-CN" altLang="en-US" sz="1400">
                  <a:solidFill>
                    <a:srgbClr val="404040"/>
                  </a:solidFill>
                </a:rPr>
                <a:t>。</a:t>
              </a:r>
              <a:endParaRPr lang="en-US" altLang="zh-CN" sz="1400" dirty="0">
                <a:solidFill>
                  <a:srgbClr val="404040"/>
                </a:solidFill>
              </a:endParaRPr>
            </a:p>
          </p:txBody>
        </p:sp>
      </p:grpSp>
      <p:grpSp>
        <p:nvGrpSpPr>
          <p:cNvPr id="17" name="组合 16"/>
          <p:cNvGrpSpPr/>
          <p:nvPr/>
        </p:nvGrpSpPr>
        <p:grpSpPr>
          <a:xfrm>
            <a:off x="3715807" y="4380186"/>
            <a:ext cx="2488126" cy="410464"/>
            <a:chOff x="5482252" y="1317507"/>
            <a:chExt cx="2488126" cy="621549"/>
          </a:xfrm>
        </p:grpSpPr>
        <p:sp>
          <p:nvSpPr>
            <p:cNvPr id="18" name="TextBox 19"/>
            <p:cNvSpPr txBox="1"/>
            <p:nvPr/>
          </p:nvSpPr>
          <p:spPr>
            <a:xfrm>
              <a:off x="5482252" y="1317507"/>
              <a:ext cx="2488126"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a:latin typeface="+mn-ea"/>
                </a:rPr>
                <a:t>中心化账本（银行）</a:t>
              </a:r>
              <a:endParaRPr lang="en-US" sz="1800" dirty="0">
                <a:latin typeface="+mn-ea"/>
              </a:endParaRPr>
            </a:p>
          </p:txBody>
        </p:sp>
        <p:sp>
          <p:nvSpPr>
            <p:cNvPr id="19" name="文本框 18"/>
            <p:cNvSpPr txBox="1"/>
            <p:nvPr/>
          </p:nvSpPr>
          <p:spPr>
            <a:xfrm>
              <a:off x="5654423" y="1662057"/>
              <a:ext cx="2100092" cy="276999"/>
            </a:xfrm>
            <a:prstGeom prst="rect">
              <a:avLst/>
            </a:prstGeom>
            <a:noFill/>
          </p:spPr>
          <p:txBody>
            <a:bodyPr wrap="square" rtlCol="0">
              <a:spAutoFit/>
              <a:scene3d>
                <a:camera prst="orthographicFront"/>
                <a:lightRig rig="threePt" dir="t"/>
              </a:scene3d>
              <a:sp3d contourW="12700"/>
            </a:bodyPr>
            <a:lstStyle/>
            <a:p>
              <a:pPr algn="ctr"/>
              <a:endParaRPr lang="en-US" altLang="zh-CN" sz="1200" dirty="0">
                <a:solidFill>
                  <a:schemeClr val="bg1">
                    <a:lumMod val="50000"/>
                  </a:schemeClr>
                </a:solidFill>
              </a:endParaRPr>
            </a:p>
          </p:txBody>
        </p:sp>
      </p:grpSp>
      <p:sp>
        <p:nvSpPr>
          <p:cNvPr id="21" name="TextBox 19"/>
          <p:cNvSpPr txBox="1"/>
          <p:nvPr/>
        </p:nvSpPr>
        <p:spPr>
          <a:xfrm>
            <a:off x="6031762" y="4380186"/>
            <a:ext cx="2444433"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a:latin typeface="+mn-ea"/>
              </a:rPr>
              <a:t>去中心化账本</a:t>
            </a:r>
            <a:endParaRPr lang="en-US" sz="1800" dirty="0">
              <a:latin typeface="+mn-ea"/>
            </a:endParaRPr>
          </a:p>
        </p:txBody>
      </p:sp>
      <p:sp>
        <p:nvSpPr>
          <p:cNvPr id="24" name="TextBox 19"/>
          <p:cNvSpPr txBox="1"/>
          <p:nvPr/>
        </p:nvSpPr>
        <p:spPr>
          <a:xfrm>
            <a:off x="8347716" y="4380186"/>
            <a:ext cx="2981700"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a:latin typeface="+mn-ea"/>
              </a:rPr>
              <a:t>去中心化账本（比特币）</a:t>
            </a:r>
            <a:endParaRPr lang="en-US" sz="1800" dirty="0">
              <a:latin typeface="+mn-ea"/>
            </a:endParaRPr>
          </a:p>
        </p:txBody>
      </p:sp>
      <p:sp>
        <p:nvSpPr>
          <p:cNvPr id="26" name="TextBox 19"/>
          <p:cNvSpPr txBox="1"/>
          <p:nvPr/>
        </p:nvSpPr>
        <p:spPr>
          <a:xfrm>
            <a:off x="3740507" y="1003187"/>
            <a:ext cx="4733660"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smtClean="0">
                <a:latin typeface="+mn-ea"/>
              </a:rPr>
              <a:t>比特币是怎么运行的？</a:t>
            </a:r>
            <a:endParaRPr lang="en-US" sz="3200" b="1" dirty="0">
              <a:latin typeface="+mn-ea"/>
            </a:endParaRPr>
          </a:p>
        </p:txBody>
      </p:sp>
      <p:sp>
        <p:nvSpPr>
          <p:cNvPr id="31" name="灯片编号占位符 30"/>
          <p:cNvSpPr>
            <a:spLocks noGrp="1"/>
          </p:cNvSpPr>
          <p:nvPr>
            <p:ph type="sldNum" sz="quarter" idx="10"/>
          </p:nvPr>
        </p:nvSpPr>
        <p:spPr/>
        <p:txBody>
          <a:bodyPr/>
          <a:lstStyle/>
          <a:p>
            <a:fld id="{1E5B29A9-5820-46BE-83DA-BE1F926704E3}" type="slidenum">
              <a:rPr lang="zh-CN" altLang="en-US" smtClean="0"/>
              <a:pPr/>
              <a:t>8</a:t>
            </a:fld>
            <a:endParaRPr lang="zh-CN" altLang="en-US" dirty="0"/>
          </a:p>
        </p:txBody>
      </p:sp>
    </p:spTree>
    <p:extLst>
      <p:ext uri="{BB962C8B-B14F-4D97-AF65-F5344CB8AC3E}">
        <p14:creationId xmlns:p14="http://schemas.microsoft.com/office/powerpoint/2010/main" val="1786422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8" y="2032000"/>
            <a:ext cx="10080625" cy="37556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19309" y="2226156"/>
            <a:ext cx="5008339" cy="3298339"/>
          </a:xfrm>
          <a:prstGeom prst="rect">
            <a:avLst/>
          </a:prstGeom>
          <a:noFill/>
        </p:spPr>
        <p:txBody>
          <a:bodyPr wrap="square" rtlCol="0">
            <a:spAutoFit/>
            <a:scene3d>
              <a:camera prst="orthographicFront"/>
              <a:lightRig rig="threePt" dir="t"/>
            </a:scene3d>
            <a:sp3d contourW="12700"/>
          </a:bodyPr>
          <a:lstStyle/>
          <a:p>
            <a:pPr algn="just">
              <a:lnSpc>
                <a:spcPts val="2500"/>
              </a:lnSpc>
            </a:pPr>
            <a:r>
              <a:rPr lang="zh-CN" altLang="en-US" sz="1500" smtClean="0">
                <a:solidFill>
                  <a:srgbClr val="404040"/>
                </a:solidFill>
                <a:latin typeface="+mn-ea"/>
              </a:rPr>
              <a:t>      银</a:t>
            </a:r>
            <a:r>
              <a:rPr lang="zh-CN" altLang="en-US" sz="1500">
                <a:solidFill>
                  <a:srgbClr val="404040"/>
                </a:solidFill>
                <a:latin typeface="+mn-ea"/>
              </a:rPr>
              <a:t>行是一</a:t>
            </a:r>
            <a:r>
              <a:rPr lang="zh-CN" altLang="en-US" sz="1500" smtClean="0">
                <a:solidFill>
                  <a:srgbClr val="404040"/>
                </a:solidFill>
                <a:latin typeface="+mn-ea"/>
              </a:rPr>
              <a:t>个</a:t>
            </a:r>
            <a:r>
              <a:rPr lang="zh-CN" altLang="en-US" sz="1500" b="1" smtClean="0">
                <a:solidFill>
                  <a:srgbClr val="404040"/>
                </a:solidFill>
                <a:latin typeface="+mn-ea"/>
              </a:rPr>
              <a:t>中心化账本</a:t>
            </a:r>
            <a:r>
              <a:rPr lang="zh-CN" altLang="en-US" sz="1500" smtClean="0">
                <a:solidFill>
                  <a:srgbClr val="404040"/>
                </a:solidFill>
                <a:latin typeface="+mn-ea"/>
              </a:rPr>
              <a:t>，</a:t>
            </a:r>
            <a:r>
              <a:rPr lang="zh-CN" altLang="en-US" sz="1500">
                <a:solidFill>
                  <a:srgbClr val="404040"/>
                </a:solidFill>
                <a:latin typeface="+mn-ea"/>
              </a:rPr>
              <a:t>账本存储在银行的中心数据库，上面写着</a:t>
            </a:r>
            <a:r>
              <a:rPr lang="zh-CN" altLang="en-US" sz="1500" smtClean="0">
                <a:solidFill>
                  <a:srgbClr val="404040"/>
                </a:solidFill>
                <a:latin typeface="+mn-ea"/>
              </a:rPr>
              <a:t>：张</a:t>
            </a:r>
            <a:r>
              <a:rPr lang="zh-CN" altLang="en-US" sz="1500">
                <a:solidFill>
                  <a:srgbClr val="404040"/>
                </a:solidFill>
                <a:latin typeface="+mn-ea"/>
              </a:rPr>
              <a:t>三的</a:t>
            </a:r>
            <a:r>
              <a:rPr lang="en-US" altLang="zh-CN" sz="1500">
                <a:solidFill>
                  <a:srgbClr val="404040"/>
                </a:solidFill>
                <a:latin typeface="+mn-ea"/>
              </a:rPr>
              <a:t>A</a:t>
            </a:r>
            <a:r>
              <a:rPr lang="zh-CN" altLang="en-US" sz="1500">
                <a:solidFill>
                  <a:srgbClr val="404040"/>
                </a:solidFill>
                <a:latin typeface="+mn-ea"/>
              </a:rPr>
              <a:t>账号余额</a:t>
            </a:r>
            <a:r>
              <a:rPr lang="en-US" altLang="zh-CN" sz="1500">
                <a:solidFill>
                  <a:srgbClr val="404040"/>
                </a:solidFill>
                <a:latin typeface="+mn-ea"/>
              </a:rPr>
              <a:t>3000</a:t>
            </a:r>
            <a:r>
              <a:rPr lang="zh-CN" altLang="en-US" sz="1500">
                <a:solidFill>
                  <a:srgbClr val="404040"/>
                </a:solidFill>
                <a:latin typeface="+mn-ea"/>
              </a:rPr>
              <a:t>元，李四的</a:t>
            </a:r>
            <a:r>
              <a:rPr lang="en-US" altLang="zh-CN" sz="1500">
                <a:solidFill>
                  <a:srgbClr val="404040"/>
                </a:solidFill>
                <a:latin typeface="+mn-ea"/>
              </a:rPr>
              <a:t>B</a:t>
            </a:r>
            <a:r>
              <a:rPr lang="zh-CN" altLang="en-US" sz="1500">
                <a:solidFill>
                  <a:srgbClr val="404040"/>
                </a:solidFill>
                <a:latin typeface="+mn-ea"/>
              </a:rPr>
              <a:t>账号余额</a:t>
            </a:r>
            <a:r>
              <a:rPr lang="en-US" altLang="zh-CN" sz="1500">
                <a:solidFill>
                  <a:srgbClr val="404040"/>
                </a:solidFill>
                <a:latin typeface="+mn-ea"/>
              </a:rPr>
              <a:t>2000</a:t>
            </a:r>
            <a:r>
              <a:rPr lang="zh-CN" altLang="en-US" sz="1500">
                <a:solidFill>
                  <a:srgbClr val="404040"/>
                </a:solidFill>
                <a:latin typeface="+mn-ea"/>
              </a:rPr>
              <a:t>元</a:t>
            </a:r>
            <a:r>
              <a:rPr lang="en-US" altLang="zh-CN" sz="1500" smtClean="0">
                <a:solidFill>
                  <a:srgbClr val="404040"/>
                </a:solidFill>
                <a:latin typeface="+mn-ea"/>
              </a:rPr>
              <a:t>……</a:t>
            </a:r>
          </a:p>
          <a:p>
            <a:pPr algn="just">
              <a:lnSpc>
                <a:spcPts val="2500"/>
              </a:lnSpc>
            </a:pPr>
            <a:r>
              <a:rPr lang="en-US" altLang="zh-CN" sz="1500">
                <a:solidFill>
                  <a:srgbClr val="404040"/>
                </a:solidFill>
                <a:latin typeface="+mn-ea"/>
              </a:rPr>
              <a:t> </a:t>
            </a:r>
            <a:r>
              <a:rPr lang="en-US" altLang="zh-CN" sz="1500" smtClean="0">
                <a:solidFill>
                  <a:srgbClr val="404040"/>
                </a:solidFill>
                <a:latin typeface="+mn-ea"/>
              </a:rPr>
              <a:t>     </a:t>
            </a:r>
            <a:r>
              <a:rPr lang="zh-CN" altLang="en-US" sz="1500" smtClean="0">
                <a:solidFill>
                  <a:srgbClr val="404040"/>
                </a:solidFill>
                <a:latin typeface="+mn-ea"/>
              </a:rPr>
              <a:t>当</a:t>
            </a:r>
            <a:r>
              <a:rPr lang="zh-CN" altLang="en-US" sz="1500">
                <a:solidFill>
                  <a:srgbClr val="404040"/>
                </a:solidFill>
                <a:latin typeface="+mn-ea"/>
              </a:rPr>
              <a:t>张三想要通过</a:t>
            </a:r>
            <a:r>
              <a:rPr lang="en-US" altLang="zh-CN" sz="1500">
                <a:solidFill>
                  <a:srgbClr val="404040"/>
                </a:solidFill>
                <a:latin typeface="+mn-ea"/>
              </a:rPr>
              <a:t>A</a:t>
            </a:r>
            <a:r>
              <a:rPr lang="zh-CN" altLang="en-US" sz="1500">
                <a:solidFill>
                  <a:srgbClr val="404040"/>
                </a:solidFill>
                <a:latin typeface="+mn-ea"/>
              </a:rPr>
              <a:t>账号转账</a:t>
            </a:r>
            <a:r>
              <a:rPr lang="en-US" altLang="zh-CN" sz="1500">
                <a:solidFill>
                  <a:srgbClr val="404040"/>
                </a:solidFill>
                <a:latin typeface="+mn-ea"/>
              </a:rPr>
              <a:t>1000</a:t>
            </a:r>
            <a:r>
              <a:rPr lang="zh-CN" altLang="en-US" sz="1500">
                <a:solidFill>
                  <a:srgbClr val="404040"/>
                </a:solidFill>
                <a:latin typeface="+mn-ea"/>
              </a:rPr>
              <a:t>元给李四的</a:t>
            </a:r>
            <a:r>
              <a:rPr lang="en-US" altLang="zh-CN" sz="1500">
                <a:solidFill>
                  <a:srgbClr val="404040"/>
                </a:solidFill>
                <a:latin typeface="+mn-ea"/>
              </a:rPr>
              <a:t>B</a:t>
            </a:r>
            <a:r>
              <a:rPr lang="zh-CN" altLang="en-US" sz="1500">
                <a:solidFill>
                  <a:srgbClr val="404040"/>
                </a:solidFill>
                <a:latin typeface="+mn-ea"/>
              </a:rPr>
              <a:t>账号时</a:t>
            </a:r>
            <a:r>
              <a:rPr lang="zh-CN" altLang="en-US" sz="1500" smtClean="0">
                <a:solidFill>
                  <a:srgbClr val="404040"/>
                </a:solidFill>
                <a:latin typeface="+mn-ea"/>
              </a:rPr>
              <a:t>：</a:t>
            </a:r>
            <a:endParaRPr lang="en-US" altLang="zh-CN" sz="1500" smtClean="0">
              <a:solidFill>
                <a:srgbClr val="404040"/>
              </a:solidFill>
              <a:latin typeface="+mn-ea"/>
            </a:endParaRPr>
          </a:p>
          <a:p>
            <a:pPr algn="just">
              <a:lnSpc>
                <a:spcPts val="2500"/>
              </a:lnSpc>
            </a:pPr>
            <a:r>
              <a:rPr lang="zh-CN" altLang="en-US" sz="1500" smtClean="0">
                <a:solidFill>
                  <a:srgbClr val="404040"/>
                </a:solidFill>
                <a:latin typeface="+mn-ea"/>
              </a:rPr>
              <a:t>① </a:t>
            </a:r>
            <a:r>
              <a:rPr lang="zh-CN" altLang="en-US" sz="1500">
                <a:solidFill>
                  <a:srgbClr val="404040"/>
                </a:solidFill>
                <a:latin typeface="+mn-ea"/>
              </a:rPr>
              <a:t>张三到银行，向银行提交转账要求</a:t>
            </a:r>
            <a:r>
              <a:rPr lang="zh-CN" altLang="en-US" sz="1500" smtClean="0">
                <a:solidFill>
                  <a:srgbClr val="404040"/>
                </a:solidFill>
                <a:latin typeface="+mn-ea"/>
              </a:rPr>
              <a:t>。</a:t>
            </a:r>
            <a:endParaRPr lang="en-US" altLang="zh-CN" sz="1500" smtClean="0">
              <a:solidFill>
                <a:srgbClr val="404040"/>
              </a:solidFill>
              <a:latin typeface="+mn-ea"/>
            </a:endParaRPr>
          </a:p>
          <a:p>
            <a:pPr algn="just">
              <a:lnSpc>
                <a:spcPts val="2500"/>
              </a:lnSpc>
            </a:pPr>
            <a:r>
              <a:rPr lang="zh-CN" altLang="en-US" sz="1500" smtClean="0">
                <a:solidFill>
                  <a:srgbClr val="404040"/>
                </a:solidFill>
                <a:latin typeface="+mn-ea"/>
              </a:rPr>
              <a:t>② </a:t>
            </a:r>
            <a:r>
              <a:rPr lang="zh-CN" altLang="en-US" sz="1500">
                <a:solidFill>
                  <a:srgbClr val="404040"/>
                </a:solidFill>
                <a:latin typeface="+mn-ea"/>
              </a:rPr>
              <a:t>银行通过银行卡密码等方式确认张三身份，并检查张三的</a:t>
            </a:r>
            <a:r>
              <a:rPr lang="en-US" altLang="zh-CN" sz="1500">
                <a:solidFill>
                  <a:srgbClr val="404040"/>
                </a:solidFill>
                <a:latin typeface="+mn-ea"/>
              </a:rPr>
              <a:t>A</a:t>
            </a:r>
            <a:r>
              <a:rPr lang="zh-CN" altLang="en-US" sz="1500">
                <a:solidFill>
                  <a:srgbClr val="404040"/>
                </a:solidFill>
                <a:latin typeface="+mn-ea"/>
              </a:rPr>
              <a:t>账号是否有足够余额</a:t>
            </a:r>
            <a:r>
              <a:rPr lang="zh-CN" altLang="en-US" sz="1500" smtClean="0">
                <a:solidFill>
                  <a:srgbClr val="404040"/>
                </a:solidFill>
                <a:latin typeface="+mn-ea"/>
              </a:rPr>
              <a:t>。</a:t>
            </a:r>
            <a:endParaRPr lang="en-US" altLang="zh-CN" sz="1500" smtClean="0">
              <a:solidFill>
                <a:srgbClr val="404040"/>
              </a:solidFill>
              <a:latin typeface="+mn-ea"/>
            </a:endParaRPr>
          </a:p>
          <a:p>
            <a:pPr algn="just">
              <a:lnSpc>
                <a:spcPts val="2500"/>
              </a:lnSpc>
            </a:pPr>
            <a:r>
              <a:rPr lang="zh-CN" altLang="en-US" sz="1500" smtClean="0">
                <a:solidFill>
                  <a:srgbClr val="404040"/>
                </a:solidFill>
                <a:latin typeface="+mn-ea"/>
              </a:rPr>
              <a:t>③ </a:t>
            </a:r>
            <a:r>
              <a:rPr lang="zh-CN" altLang="en-US" sz="1500">
                <a:solidFill>
                  <a:srgbClr val="404040"/>
                </a:solidFill>
                <a:latin typeface="+mn-ea"/>
              </a:rPr>
              <a:t>检查通过后，银行增加一条转账记录</a:t>
            </a:r>
            <a:r>
              <a:rPr lang="zh-CN" altLang="en-US" sz="1500" smtClean="0">
                <a:solidFill>
                  <a:srgbClr val="404040"/>
                </a:solidFill>
                <a:latin typeface="+mn-ea"/>
              </a:rPr>
              <a:t>：</a:t>
            </a:r>
            <a:r>
              <a:rPr lang="en-US" altLang="zh-CN" sz="1500" smtClean="0">
                <a:solidFill>
                  <a:srgbClr val="404040"/>
                </a:solidFill>
                <a:latin typeface="+mn-ea"/>
              </a:rPr>
              <a:t>A</a:t>
            </a:r>
            <a:r>
              <a:rPr lang="zh-CN" altLang="en-US" sz="1500">
                <a:solidFill>
                  <a:srgbClr val="404040"/>
                </a:solidFill>
                <a:latin typeface="+mn-ea"/>
              </a:rPr>
              <a:t>账号向</a:t>
            </a:r>
            <a:r>
              <a:rPr lang="en-US" altLang="zh-CN" sz="1500">
                <a:solidFill>
                  <a:srgbClr val="404040"/>
                </a:solidFill>
                <a:latin typeface="+mn-ea"/>
              </a:rPr>
              <a:t>B</a:t>
            </a:r>
            <a:r>
              <a:rPr lang="zh-CN" altLang="en-US" sz="1500">
                <a:solidFill>
                  <a:srgbClr val="404040"/>
                </a:solidFill>
                <a:latin typeface="+mn-ea"/>
              </a:rPr>
              <a:t>账号转账</a:t>
            </a:r>
            <a:r>
              <a:rPr lang="en-US" altLang="zh-CN" sz="1500">
                <a:solidFill>
                  <a:srgbClr val="404040"/>
                </a:solidFill>
                <a:latin typeface="+mn-ea"/>
              </a:rPr>
              <a:t>1000</a:t>
            </a:r>
            <a:r>
              <a:rPr lang="zh-CN" altLang="en-US" sz="1500">
                <a:solidFill>
                  <a:srgbClr val="404040"/>
                </a:solidFill>
                <a:latin typeface="+mn-ea"/>
              </a:rPr>
              <a:t>元，并修改余额：</a:t>
            </a:r>
            <a:r>
              <a:rPr lang="en-US" altLang="zh-CN" sz="1500">
                <a:solidFill>
                  <a:srgbClr val="404040"/>
                </a:solidFill>
                <a:latin typeface="+mn-ea"/>
              </a:rPr>
              <a:t>A</a:t>
            </a:r>
            <a:r>
              <a:rPr lang="zh-CN" altLang="en-US" sz="1500">
                <a:solidFill>
                  <a:srgbClr val="404040"/>
                </a:solidFill>
                <a:latin typeface="+mn-ea"/>
              </a:rPr>
              <a:t>账号余额</a:t>
            </a:r>
            <a:r>
              <a:rPr lang="en-US" altLang="zh-CN" sz="1500">
                <a:solidFill>
                  <a:srgbClr val="404040"/>
                </a:solidFill>
                <a:latin typeface="+mn-ea"/>
              </a:rPr>
              <a:t>=</a:t>
            </a:r>
            <a:r>
              <a:rPr lang="en-US" altLang="zh-CN" sz="1500" smtClean="0">
                <a:solidFill>
                  <a:srgbClr val="404040"/>
                </a:solidFill>
                <a:latin typeface="+mn-ea"/>
              </a:rPr>
              <a:t>3000-1000=2000</a:t>
            </a:r>
            <a:r>
              <a:rPr lang="zh-CN" altLang="en-US" sz="1500">
                <a:solidFill>
                  <a:srgbClr val="404040"/>
                </a:solidFill>
                <a:latin typeface="+mn-ea"/>
              </a:rPr>
              <a:t>元，</a:t>
            </a:r>
            <a:r>
              <a:rPr lang="en-US" altLang="zh-CN" sz="1500">
                <a:solidFill>
                  <a:srgbClr val="404040"/>
                </a:solidFill>
                <a:latin typeface="+mn-ea"/>
              </a:rPr>
              <a:t>B</a:t>
            </a:r>
            <a:r>
              <a:rPr lang="zh-CN" altLang="en-US" sz="1500">
                <a:solidFill>
                  <a:srgbClr val="404040"/>
                </a:solidFill>
                <a:latin typeface="+mn-ea"/>
              </a:rPr>
              <a:t>账号余额</a:t>
            </a:r>
            <a:r>
              <a:rPr lang="en-US" altLang="zh-CN" sz="1500">
                <a:solidFill>
                  <a:srgbClr val="404040"/>
                </a:solidFill>
                <a:latin typeface="+mn-ea"/>
              </a:rPr>
              <a:t>=2000+1000=3000</a:t>
            </a:r>
            <a:r>
              <a:rPr lang="zh-CN" altLang="en-US" sz="1500">
                <a:solidFill>
                  <a:srgbClr val="404040"/>
                </a:solidFill>
                <a:latin typeface="+mn-ea"/>
              </a:rPr>
              <a:t>元</a:t>
            </a:r>
            <a:endParaRPr lang="en-US" altLang="zh-CN" sz="1500" dirty="0">
              <a:solidFill>
                <a:srgbClr val="404040"/>
              </a:solidFill>
              <a:latin typeface="+mn-ea"/>
            </a:endParaRPr>
          </a:p>
        </p:txBody>
      </p:sp>
      <p:sp>
        <p:nvSpPr>
          <p:cNvPr id="23"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3200" b="1">
                <a:latin typeface="+mn-ea"/>
              </a:rPr>
              <a:t>中心化账本（银行）</a:t>
            </a:r>
            <a:endParaRPr lang="en-US" sz="3200" b="1" dirty="0">
              <a:latin typeface="+mn-ea"/>
            </a:endParaRPr>
          </a:p>
        </p:txBody>
      </p:sp>
      <p:pic>
        <p:nvPicPr>
          <p:cNvPr id="27" name="图片占位符 26"/>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6499642" y="2227202"/>
            <a:ext cx="4441372" cy="3365221"/>
          </a:xfrm>
        </p:spPr>
      </p:pic>
      <p:sp>
        <p:nvSpPr>
          <p:cNvPr id="25" name="灯片编号占位符 24"/>
          <p:cNvSpPr>
            <a:spLocks noGrp="1"/>
          </p:cNvSpPr>
          <p:nvPr>
            <p:ph type="sldNum" sz="quarter" idx="10"/>
          </p:nvPr>
        </p:nvSpPr>
        <p:spPr/>
        <p:txBody>
          <a:bodyPr/>
          <a:lstStyle/>
          <a:p>
            <a:fld id="{1E5B29A9-5820-46BE-83DA-BE1F926704E3}" type="slidenum">
              <a:rPr lang="zh-CN" altLang="en-US" smtClean="0"/>
              <a:pPr/>
              <a:t>9</a:t>
            </a:fld>
            <a:endParaRPr lang="zh-CN" altLang="en-US" dirty="0"/>
          </a:p>
        </p:txBody>
      </p:sp>
    </p:spTree>
    <p:extLst>
      <p:ext uri="{BB962C8B-B14F-4D97-AF65-F5344CB8AC3E}">
        <p14:creationId xmlns:p14="http://schemas.microsoft.com/office/powerpoint/2010/main" val="2264494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7181</Words>
  <Application>Microsoft Office PowerPoint</Application>
  <PresentationFormat>宽屏</PresentationFormat>
  <Paragraphs>270</Paragraphs>
  <Slides>30</Slides>
  <Notes>30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30</vt:i4>
      </vt:variant>
    </vt:vector>
  </HeadingPairs>
  <TitlesOfParts>
    <vt:vector size="35" baseType="lpstr">
      <vt:lpstr>EngraversGothic BT</vt:lpstr>
      <vt:lpstr>等线</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liuhaifei</cp:lastModifiedBy>
  <cp:revision>62</cp:revision>
  <dcterms:created xsi:type="dcterms:W3CDTF">2017-06-12T05:39:40Z</dcterms:created>
  <dcterms:modified xsi:type="dcterms:W3CDTF">2018-01-04T08:41:12Z</dcterms:modified>
</cp:coreProperties>
</file>